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nton" charset="1" panose="00000500000000000000"/>
      <p:regular r:id="rId16"/>
    </p:embeddedFont>
    <p:embeddedFont>
      <p:font typeface="Poppins" charset="1" panose="00000500000000000000"/>
      <p:regular r:id="rId17"/>
    </p:embeddedFont>
    <p:embeddedFont>
      <p:font typeface="Poppins Bold" charset="1" panose="000008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8.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8.jpeg" Type="http://schemas.openxmlformats.org/officeDocument/2006/relationships/image"/><Relationship Id="rId6" Target="../media/image9.jpeg" Type="http://schemas.openxmlformats.org/officeDocument/2006/relationships/image"/><Relationship Id="rId7" Target="../media/image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jpeg" Type="http://schemas.openxmlformats.org/officeDocument/2006/relationships/image"/><Relationship Id="rId4" Target="../media/image14.jpe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5.jpeg" Type="http://schemas.openxmlformats.org/officeDocument/2006/relationships/image"/><Relationship Id="rId6" Target="../media/image16.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1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sp>
        <p:nvSpPr>
          <p:cNvPr name="Freeform 3" id="3"/>
          <p:cNvSpPr/>
          <p:nvPr/>
        </p:nvSpPr>
        <p:spPr>
          <a:xfrm flipH="false" flipV="false" rot="5400000">
            <a:off x="-3941923" y="691244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67621" y="2287214"/>
            <a:ext cx="5919884" cy="6809848"/>
            <a:chOff x="0" y="0"/>
            <a:chExt cx="388344" cy="446726"/>
          </a:xfrm>
        </p:grpSpPr>
        <p:sp>
          <p:nvSpPr>
            <p:cNvPr name="Freeform 5" id="5"/>
            <p:cNvSpPr/>
            <p:nvPr/>
          </p:nvSpPr>
          <p:spPr>
            <a:xfrm flipH="false" flipV="false" rot="0">
              <a:off x="0" y="0"/>
              <a:ext cx="388344" cy="446726"/>
            </a:xfrm>
            <a:custGeom>
              <a:avLst/>
              <a:gdLst/>
              <a:ahLst/>
              <a:cxnLst/>
              <a:rect r="r" b="b" t="t" l="l"/>
              <a:pathLst>
                <a:path h="446726" w="388344">
                  <a:moveTo>
                    <a:pt x="0" y="0"/>
                  </a:moveTo>
                  <a:lnTo>
                    <a:pt x="388344" y="0"/>
                  </a:lnTo>
                  <a:lnTo>
                    <a:pt x="388344" y="446726"/>
                  </a:lnTo>
                  <a:lnTo>
                    <a:pt x="0" y="446726"/>
                  </a:lnTo>
                  <a:close/>
                </a:path>
              </a:pathLst>
            </a:custGeom>
            <a:blipFill>
              <a:blip r:embed="rId5"/>
              <a:stretch>
                <a:fillRect l="-48741" t="0" r="-48741" b="0"/>
              </a:stretch>
            </a:blipFill>
            <a:ln w="200025" cap="sq">
              <a:solidFill>
                <a:srgbClr val="FFFFFF"/>
              </a:solidFill>
              <a:prstDash val="solid"/>
              <a:miter/>
            </a:ln>
          </p:spPr>
        </p:sp>
      </p:grpSp>
      <p:sp>
        <p:nvSpPr>
          <p:cNvPr name="TextBox 6" id="6"/>
          <p:cNvSpPr txBox="true"/>
          <p:nvPr/>
        </p:nvSpPr>
        <p:spPr>
          <a:xfrm rot="0">
            <a:off x="6430328" y="3015488"/>
            <a:ext cx="9631383" cy="3888741"/>
          </a:xfrm>
          <a:prstGeom prst="rect">
            <a:avLst/>
          </a:prstGeom>
        </p:spPr>
        <p:txBody>
          <a:bodyPr anchor="t" rtlCol="false" tIns="0" lIns="0" bIns="0" rIns="0">
            <a:spAutoFit/>
          </a:bodyPr>
          <a:lstStyle/>
          <a:p>
            <a:pPr algn="l">
              <a:lnSpc>
                <a:spcPts val="10359"/>
              </a:lnSpc>
            </a:pPr>
            <a:r>
              <a:rPr lang="en-US" sz="7399">
                <a:solidFill>
                  <a:srgbClr val="323232"/>
                </a:solidFill>
                <a:latin typeface="Anton"/>
                <a:ea typeface="Anton"/>
                <a:cs typeface="Anton"/>
                <a:sym typeface="Anton"/>
              </a:rPr>
              <a:t>MÜZİĞİN TEKDÜZELEŞMESİ SANAT MI, ENDÜSTRİ Mİ?</a:t>
            </a:r>
          </a:p>
          <a:p>
            <a:pPr algn="l">
              <a:lnSpc>
                <a:spcPts val="10359"/>
              </a:lnSpc>
            </a:pPr>
          </a:p>
        </p:txBody>
      </p:sp>
      <p:sp>
        <p:nvSpPr>
          <p:cNvPr name="Freeform 7" id="7"/>
          <p:cNvSpPr/>
          <p:nvPr/>
        </p:nvSpPr>
        <p:spPr>
          <a:xfrm flipH="false" flipV="false" rot="-5400000">
            <a:off x="15061390" y="4217401"/>
            <a:ext cx="7315200" cy="3777303"/>
          </a:xfrm>
          <a:custGeom>
            <a:avLst/>
            <a:gdLst/>
            <a:ahLst/>
            <a:cxnLst/>
            <a:rect r="r" b="b" t="t" l="l"/>
            <a:pathLst>
              <a:path h="3777303" w="7315200">
                <a:moveTo>
                  <a:pt x="0" y="0"/>
                </a:moveTo>
                <a:lnTo>
                  <a:pt x="7315200" y="0"/>
                </a:lnTo>
                <a:lnTo>
                  <a:pt x="7315200" y="3777303"/>
                </a:lnTo>
                <a:lnTo>
                  <a:pt x="0" y="37773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6287505" y="6039377"/>
            <a:ext cx="11883407" cy="4115436"/>
          </a:xfrm>
          <a:prstGeom prst="rect">
            <a:avLst/>
          </a:prstGeom>
        </p:spPr>
        <p:txBody>
          <a:bodyPr anchor="t" rtlCol="false" tIns="0" lIns="0" bIns="0" rIns="0">
            <a:spAutoFit/>
          </a:bodyPr>
          <a:lstStyle/>
          <a:p>
            <a:pPr algn="just" marL="561336" indent="-280668" lvl="1">
              <a:lnSpc>
                <a:spcPts val="3639"/>
              </a:lnSpc>
              <a:buFont typeface="Arial"/>
              <a:buChar char="•"/>
            </a:pPr>
            <a:r>
              <a:rPr lang="en-US" sz="2599">
                <a:solidFill>
                  <a:srgbClr val="262626"/>
                </a:solidFill>
                <a:latin typeface="Poppins"/>
                <a:ea typeface="Poppins"/>
                <a:cs typeface="Poppins"/>
                <a:sym typeface="Poppins"/>
              </a:rPr>
              <a:t>Müzik, tarih boyunca duyguların, kültürlerin ve kimliğin bir yansıması olmuştur.</a:t>
            </a:r>
          </a:p>
          <a:p>
            <a:pPr algn="just">
              <a:lnSpc>
                <a:spcPts val="3639"/>
              </a:lnSpc>
            </a:pPr>
          </a:p>
          <a:p>
            <a:pPr algn="just" marL="561336" indent="-280668" lvl="1">
              <a:lnSpc>
                <a:spcPts val="3639"/>
              </a:lnSpc>
              <a:buFont typeface="Arial"/>
              <a:buChar char="•"/>
            </a:pPr>
            <a:r>
              <a:rPr lang="en-US" sz="2599">
                <a:solidFill>
                  <a:srgbClr val="262626"/>
                </a:solidFill>
                <a:latin typeface="Poppins"/>
                <a:ea typeface="Poppins"/>
                <a:cs typeface="Poppins"/>
                <a:sym typeface="Poppins"/>
              </a:rPr>
              <a:t>Son yıllarda müzik endüstrisi, teknolojik ilerlemeler ve dijitalleşmenin etkisiyle büyük bir dönüşüm geçirmiştir bu dönüşüm müziğin derinliğini ve özgünlüğünü olumsuz yönde etkilemiştir.</a:t>
            </a:r>
          </a:p>
          <a:p>
            <a:pPr algn="just">
              <a:lnSpc>
                <a:spcPts val="3639"/>
              </a:lnSpc>
            </a:pPr>
            <a:r>
              <a:rPr lang="en-US" sz="2599">
                <a:solidFill>
                  <a:srgbClr val="262626"/>
                </a:solidFill>
                <a:latin typeface="Poppins"/>
                <a:ea typeface="Poppins"/>
                <a:cs typeface="Poppins"/>
                <a:sym typeface="Poppins"/>
              </a:rPr>
              <a:t> </a:t>
            </a:r>
          </a:p>
          <a:p>
            <a:pPr algn="just">
              <a:lnSpc>
                <a:spcPts val="3639"/>
              </a:lnSpc>
            </a:pPr>
          </a:p>
          <a:p>
            <a:pPr algn="just">
              <a:lnSpc>
                <a:spcPts val="363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grpSp>
        <p:nvGrpSpPr>
          <p:cNvPr name="Group 3" id="3"/>
          <p:cNvGrpSpPr/>
          <p:nvPr/>
        </p:nvGrpSpPr>
        <p:grpSpPr>
          <a:xfrm rot="0">
            <a:off x="8130468" y="197949"/>
            <a:ext cx="5542985" cy="2927565"/>
            <a:chOff x="0" y="0"/>
            <a:chExt cx="1186827" cy="626831"/>
          </a:xfrm>
        </p:grpSpPr>
        <p:sp>
          <p:nvSpPr>
            <p:cNvPr name="Freeform 4" id="4"/>
            <p:cNvSpPr/>
            <p:nvPr/>
          </p:nvSpPr>
          <p:spPr>
            <a:xfrm flipH="false" flipV="false" rot="0">
              <a:off x="0" y="0"/>
              <a:ext cx="1186827" cy="626831"/>
            </a:xfrm>
            <a:custGeom>
              <a:avLst/>
              <a:gdLst/>
              <a:ahLst/>
              <a:cxnLst/>
              <a:rect r="r" b="b" t="t" l="l"/>
              <a:pathLst>
                <a:path h="626831" w="1186827">
                  <a:moveTo>
                    <a:pt x="0" y="0"/>
                  </a:moveTo>
                  <a:lnTo>
                    <a:pt x="1186827" y="0"/>
                  </a:lnTo>
                  <a:lnTo>
                    <a:pt x="1186827" y="626831"/>
                  </a:lnTo>
                  <a:lnTo>
                    <a:pt x="0" y="626831"/>
                  </a:lnTo>
                  <a:close/>
                </a:path>
              </a:pathLst>
            </a:custGeom>
            <a:blipFill>
              <a:blip r:embed="rId3"/>
              <a:stretch>
                <a:fillRect l="0" t="-13112" r="0" b="-13112"/>
              </a:stretch>
            </a:blipFill>
            <a:ln w="200025" cap="sq">
              <a:solidFill>
                <a:srgbClr val="FFFFFF"/>
              </a:solidFill>
              <a:prstDash val="solid"/>
              <a:miter/>
            </a:ln>
          </p:spPr>
        </p:sp>
      </p:grpSp>
      <p:sp>
        <p:nvSpPr>
          <p:cNvPr name="Freeform 5" id="5"/>
          <p:cNvSpPr/>
          <p:nvPr/>
        </p:nvSpPr>
        <p:spPr>
          <a:xfrm flipH="false" flipV="false" rot="0">
            <a:off x="575000" y="1077034"/>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9401" y="0"/>
            <a:ext cx="8246398" cy="4355391"/>
            <a:chOff x="0" y="0"/>
            <a:chExt cx="1186827" cy="626831"/>
          </a:xfrm>
        </p:grpSpPr>
        <p:sp>
          <p:nvSpPr>
            <p:cNvPr name="Freeform 7" id="7"/>
            <p:cNvSpPr/>
            <p:nvPr/>
          </p:nvSpPr>
          <p:spPr>
            <a:xfrm flipH="false" flipV="false" rot="0">
              <a:off x="0" y="0"/>
              <a:ext cx="1186827" cy="626831"/>
            </a:xfrm>
            <a:custGeom>
              <a:avLst/>
              <a:gdLst/>
              <a:ahLst/>
              <a:cxnLst/>
              <a:rect r="r" b="b" t="t" l="l"/>
              <a:pathLst>
                <a:path h="626831" w="1186827">
                  <a:moveTo>
                    <a:pt x="0" y="0"/>
                  </a:moveTo>
                  <a:lnTo>
                    <a:pt x="1186827" y="0"/>
                  </a:lnTo>
                  <a:lnTo>
                    <a:pt x="1186827" y="626831"/>
                  </a:lnTo>
                  <a:lnTo>
                    <a:pt x="0" y="626831"/>
                  </a:lnTo>
                  <a:close/>
                </a:path>
              </a:pathLst>
            </a:custGeom>
            <a:blipFill>
              <a:blip r:embed="rId6"/>
              <a:stretch>
                <a:fillRect l="0" t="-3172" r="0" b="-3172"/>
              </a:stretch>
            </a:blipFill>
            <a:ln w="200025" cap="sq">
              <a:solidFill>
                <a:srgbClr val="FFFFFF"/>
              </a:solidFill>
              <a:prstDash val="solid"/>
              <a:miter/>
            </a:ln>
          </p:spPr>
        </p:sp>
      </p:grpSp>
      <p:grpSp>
        <p:nvGrpSpPr>
          <p:cNvPr name="Group 8" id="8"/>
          <p:cNvGrpSpPr/>
          <p:nvPr/>
        </p:nvGrpSpPr>
        <p:grpSpPr>
          <a:xfrm rot="0">
            <a:off x="-1443499" y="3823409"/>
            <a:ext cx="5542985" cy="2927565"/>
            <a:chOff x="0" y="0"/>
            <a:chExt cx="1186827" cy="626831"/>
          </a:xfrm>
        </p:grpSpPr>
        <p:sp>
          <p:nvSpPr>
            <p:cNvPr name="Freeform 9" id="9"/>
            <p:cNvSpPr/>
            <p:nvPr/>
          </p:nvSpPr>
          <p:spPr>
            <a:xfrm flipH="false" flipV="false" rot="0">
              <a:off x="0" y="0"/>
              <a:ext cx="1186827" cy="626831"/>
            </a:xfrm>
            <a:custGeom>
              <a:avLst/>
              <a:gdLst/>
              <a:ahLst/>
              <a:cxnLst/>
              <a:rect r="r" b="b" t="t" l="l"/>
              <a:pathLst>
                <a:path h="626831" w="1186827">
                  <a:moveTo>
                    <a:pt x="0" y="0"/>
                  </a:moveTo>
                  <a:lnTo>
                    <a:pt x="1186827" y="0"/>
                  </a:lnTo>
                  <a:lnTo>
                    <a:pt x="1186827" y="626831"/>
                  </a:lnTo>
                  <a:lnTo>
                    <a:pt x="0" y="626831"/>
                  </a:lnTo>
                  <a:close/>
                </a:path>
              </a:pathLst>
            </a:custGeom>
            <a:blipFill>
              <a:blip r:embed="rId7"/>
              <a:stretch>
                <a:fillRect l="0" t="-3172" r="0" b="-3172"/>
              </a:stretch>
            </a:blipFill>
            <a:ln w="200025" cap="sq">
              <a:solidFill>
                <a:srgbClr val="FFFFFF"/>
              </a:solidFill>
              <a:prstDash val="solid"/>
              <a:miter/>
            </a:ln>
          </p:spPr>
        </p:sp>
      </p:grpSp>
      <p:sp>
        <p:nvSpPr>
          <p:cNvPr name="Freeform 10" id="10"/>
          <p:cNvSpPr/>
          <p:nvPr/>
        </p:nvSpPr>
        <p:spPr>
          <a:xfrm flipH="false" flipV="false" rot="-5400000">
            <a:off x="13601700" y="474074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1" id="11"/>
          <p:cNvSpPr txBox="true"/>
          <p:nvPr/>
        </p:nvSpPr>
        <p:spPr>
          <a:xfrm rot="0">
            <a:off x="8455147" y="3308403"/>
            <a:ext cx="10526179" cy="2064385"/>
          </a:xfrm>
          <a:prstGeom prst="rect">
            <a:avLst/>
          </a:prstGeom>
        </p:spPr>
        <p:txBody>
          <a:bodyPr anchor="t" rtlCol="false" tIns="0" lIns="0" bIns="0" rIns="0">
            <a:spAutoFit/>
          </a:bodyPr>
          <a:lstStyle/>
          <a:p>
            <a:pPr algn="l">
              <a:lnSpc>
                <a:spcPts val="8120"/>
              </a:lnSpc>
            </a:pPr>
            <a:r>
              <a:rPr lang="en-US" sz="7000">
                <a:solidFill>
                  <a:srgbClr val="323232"/>
                </a:solidFill>
                <a:latin typeface="Anton"/>
                <a:ea typeface="Anton"/>
                <a:cs typeface="Anton"/>
                <a:sym typeface="Anton"/>
              </a:rPr>
              <a:t>Bizi dinlediğiniz için teşekkürler </a:t>
            </a:r>
          </a:p>
        </p:txBody>
      </p:sp>
      <p:sp>
        <p:nvSpPr>
          <p:cNvPr name="TextBox 12" id="12"/>
          <p:cNvSpPr txBox="true"/>
          <p:nvPr/>
        </p:nvSpPr>
        <p:spPr>
          <a:xfrm rot="0">
            <a:off x="255381" y="7184390"/>
            <a:ext cx="10281726" cy="3030115"/>
          </a:xfrm>
          <a:prstGeom prst="rect">
            <a:avLst/>
          </a:prstGeom>
        </p:spPr>
        <p:txBody>
          <a:bodyPr anchor="t" rtlCol="false" tIns="0" lIns="0" bIns="0" rIns="0">
            <a:spAutoFit/>
          </a:bodyPr>
          <a:lstStyle/>
          <a:p>
            <a:pPr algn="l">
              <a:lnSpc>
                <a:spcPts val="7931"/>
              </a:lnSpc>
            </a:pPr>
            <a:r>
              <a:rPr lang="en-US" sz="6837">
                <a:solidFill>
                  <a:srgbClr val="323232"/>
                </a:solidFill>
                <a:latin typeface="Anton"/>
                <a:ea typeface="Anton"/>
                <a:cs typeface="Anton"/>
                <a:sym typeface="Anton"/>
              </a:rPr>
              <a:t>📚 Kaynakça:</a:t>
            </a:r>
          </a:p>
          <a:p>
            <a:pPr algn="l">
              <a:lnSpc>
                <a:spcPts val="7931"/>
              </a:lnSpc>
            </a:pPr>
          </a:p>
          <a:p>
            <a:pPr algn="l">
              <a:lnSpc>
                <a:spcPts val="7931"/>
              </a:lnSpc>
            </a:pPr>
          </a:p>
        </p:txBody>
      </p:sp>
      <p:sp>
        <p:nvSpPr>
          <p:cNvPr name="TextBox 13" id="13"/>
          <p:cNvSpPr txBox="true"/>
          <p:nvPr/>
        </p:nvSpPr>
        <p:spPr>
          <a:xfrm rot="0">
            <a:off x="5396244" y="5468038"/>
            <a:ext cx="12814921" cy="4342765"/>
          </a:xfrm>
          <a:prstGeom prst="rect">
            <a:avLst/>
          </a:prstGeom>
        </p:spPr>
        <p:txBody>
          <a:bodyPr anchor="t" rtlCol="false" tIns="0" lIns="0" bIns="0" rIns="0">
            <a:spAutoFit/>
          </a:bodyPr>
          <a:lstStyle/>
          <a:p>
            <a:pPr algn="just" marL="410213" indent="-205106" lvl="1">
              <a:lnSpc>
                <a:spcPts val="2660"/>
              </a:lnSpc>
              <a:buFont typeface="Arial"/>
              <a:buChar char="•"/>
            </a:pPr>
            <a:r>
              <a:rPr lang="en-US" sz="1900">
                <a:solidFill>
                  <a:srgbClr val="323232"/>
                </a:solidFill>
                <a:latin typeface="Poppins"/>
                <a:ea typeface="Poppins"/>
                <a:cs typeface="Poppins"/>
                <a:sym typeface="Poppins"/>
              </a:rPr>
              <a:t>wBozkurt, A. (2015). İnternette müzik/on-line müzik. Bilişim Dergisi, Eylül 2015.</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Cebrailoglu, O. (2014). Günümüz sanat dinamikleri sürecinde manipüle bir durum; sanat ve para ilişkisi. Akdeniz Sanat Dergisi, 7(13), 59–69.</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Göher, F. M. (2015). Müziğin toplumsal işlevi: Müzik, siyaset, din ve ekonomi. Uluslararası Sosyal Bilimler Dergisi, 301–309.</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Erdal, B., &amp; Ok, Ü. (2012). Müzik tercihinde inanç biçimlerinin rolü. The Journal of Academic Social Science Studies, 5(3), 59–74.</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Şenel, O. (2014). Müzik tercihinin karmaşık arka planı. Uluslararası Sosyal Araştırmalar Dergisi, 7(30), 214–219.</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Erdal, B. (2009). Müzik tercihi ve kişilik ilişkisi. C.Ü. Sosyal Bilimler Dergisi, 35(2), 188–196.</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Bozkır, B. (2017). Teknoloji-insan ilişkisi ve teknolojinin müzik endüstrisini yönlendirme etkisi. Yeni Düşünceler, 8, 89–95.</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Wikipedia Türk müzik tarihi/ https://tr.wikipedia.org/wiki/T%C3%BCrk_m%C3%BCzi%C4%9Fi</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grpSp>
        <p:nvGrpSpPr>
          <p:cNvPr name="Group 3" id="3"/>
          <p:cNvGrpSpPr/>
          <p:nvPr/>
        </p:nvGrpSpPr>
        <p:grpSpPr>
          <a:xfrm rot="0">
            <a:off x="11073073" y="355713"/>
            <a:ext cx="7022054" cy="3511027"/>
            <a:chOff x="0" y="0"/>
            <a:chExt cx="812800" cy="406400"/>
          </a:xfrm>
        </p:grpSpPr>
        <p:sp>
          <p:nvSpPr>
            <p:cNvPr name="Freeform 4" id="4"/>
            <p:cNvSpPr/>
            <p:nvPr/>
          </p:nvSpPr>
          <p:spPr>
            <a:xfrm flipH="false" flipV="false" rot="0">
              <a:off x="0" y="0"/>
              <a:ext cx="812800" cy="406400"/>
            </a:xfrm>
            <a:custGeom>
              <a:avLst/>
              <a:gdLst/>
              <a:ahLst/>
              <a:cxnLst/>
              <a:rect r="r" b="b" t="t" l="l"/>
              <a:pathLst>
                <a:path h="406400" w="812800">
                  <a:moveTo>
                    <a:pt x="0" y="0"/>
                  </a:moveTo>
                  <a:lnTo>
                    <a:pt x="812800" y="0"/>
                  </a:lnTo>
                  <a:lnTo>
                    <a:pt x="812800" y="406400"/>
                  </a:lnTo>
                  <a:lnTo>
                    <a:pt x="0" y="406400"/>
                  </a:lnTo>
                  <a:close/>
                </a:path>
              </a:pathLst>
            </a:custGeom>
            <a:blipFill>
              <a:blip r:embed="rId3"/>
              <a:stretch>
                <a:fillRect l="0" t="-99812" r="0" b="-99812"/>
              </a:stretch>
            </a:blipFill>
            <a:ln w="200025" cap="sq">
              <a:solidFill>
                <a:srgbClr val="FFFFFF"/>
              </a:solidFill>
              <a:prstDash val="solid"/>
              <a:miter/>
            </a:ln>
          </p:spPr>
        </p:sp>
      </p:grpSp>
      <p:sp>
        <p:nvSpPr>
          <p:cNvPr name="Freeform 5" id="5"/>
          <p:cNvSpPr/>
          <p:nvPr/>
        </p:nvSpPr>
        <p:spPr>
          <a:xfrm flipH="false" flipV="false" rot="0">
            <a:off x="-1657145" y="839834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537410" y="288900"/>
            <a:ext cx="13417859" cy="1361391"/>
          </a:xfrm>
          <a:prstGeom prst="rect">
            <a:avLst/>
          </a:prstGeom>
        </p:spPr>
        <p:txBody>
          <a:bodyPr anchor="t" rtlCol="false" tIns="0" lIns="0" bIns="0" rIns="0">
            <a:spAutoFit/>
          </a:bodyPr>
          <a:lstStyle/>
          <a:p>
            <a:pPr algn="l">
              <a:lnSpc>
                <a:spcPts val="11062"/>
              </a:lnSpc>
            </a:pPr>
            <a:r>
              <a:rPr lang="en-US" sz="7901">
                <a:solidFill>
                  <a:srgbClr val="323232"/>
                </a:solidFill>
                <a:latin typeface="Anton"/>
                <a:ea typeface="Anton"/>
                <a:cs typeface="Anton"/>
                <a:sym typeface="Anton"/>
              </a:rPr>
              <a:t>Tekdüzeleşme</a:t>
            </a:r>
          </a:p>
        </p:txBody>
      </p:sp>
      <p:sp>
        <p:nvSpPr>
          <p:cNvPr name="TextBox 7" id="7"/>
          <p:cNvSpPr txBox="true"/>
          <p:nvPr/>
        </p:nvSpPr>
        <p:spPr>
          <a:xfrm rot="0">
            <a:off x="537410" y="2508102"/>
            <a:ext cx="9783633" cy="1372235"/>
          </a:xfrm>
          <a:prstGeom prst="rect">
            <a:avLst/>
          </a:prstGeom>
        </p:spPr>
        <p:txBody>
          <a:bodyPr anchor="t" rtlCol="false" tIns="0" lIns="0" bIns="0" rIns="0">
            <a:spAutoFit/>
          </a:bodyPr>
          <a:lstStyle/>
          <a:p>
            <a:pPr algn="just">
              <a:lnSpc>
                <a:spcPts val="3639"/>
              </a:lnSpc>
            </a:pPr>
            <a:r>
              <a:rPr lang="en-US" sz="2599">
                <a:solidFill>
                  <a:srgbClr val="323232"/>
                </a:solidFill>
                <a:latin typeface="Poppins"/>
                <a:ea typeface="Poppins"/>
                <a:cs typeface="Poppins"/>
                <a:sym typeface="Poppins"/>
              </a:rPr>
              <a:t>Kısaca müziğin sanatsal derinlikten uzaklaşma, kolay tüketilebilirlik odaklı standartlaşma ve ticaret ve kâr odaklı hale gelmesi.</a:t>
            </a:r>
          </a:p>
        </p:txBody>
      </p:sp>
      <p:sp>
        <p:nvSpPr>
          <p:cNvPr name="TextBox 8" id="8"/>
          <p:cNvSpPr txBox="true"/>
          <p:nvPr/>
        </p:nvSpPr>
        <p:spPr>
          <a:xfrm rot="0">
            <a:off x="537410" y="1733402"/>
            <a:ext cx="8606590" cy="679450"/>
          </a:xfrm>
          <a:prstGeom prst="rect">
            <a:avLst/>
          </a:prstGeom>
        </p:spPr>
        <p:txBody>
          <a:bodyPr anchor="t" rtlCol="false" tIns="0" lIns="0" bIns="0" rIns="0">
            <a:spAutoFit/>
          </a:bodyPr>
          <a:lstStyle/>
          <a:p>
            <a:pPr algn="l">
              <a:lnSpc>
                <a:spcPts val="5600"/>
              </a:lnSpc>
            </a:pPr>
            <a:r>
              <a:rPr lang="en-US" sz="4000">
                <a:solidFill>
                  <a:srgbClr val="323232"/>
                </a:solidFill>
                <a:latin typeface="Anton"/>
                <a:ea typeface="Anton"/>
                <a:cs typeface="Anton"/>
                <a:sym typeface="Anton"/>
              </a:rPr>
              <a:t>1.Tekdüzeleşme Nedir?</a:t>
            </a:r>
          </a:p>
        </p:txBody>
      </p:sp>
      <p:sp>
        <p:nvSpPr>
          <p:cNvPr name="TextBox 9" id="9"/>
          <p:cNvSpPr txBox="true"/>
          <p:nvPr/>
        </p:nvSpPr>
        <p:spPr>
          <a:xfrm rot="0">
            <a:off x="537410" y="4006216"/>
            <a:ext cx="7945511" cy="622934"/>
          </a:xfrm>
          <a:prstGeom prst="rect">
            <a:avLst/>
          </a:prstGeom>
        </p:spPr>
        <p:txBody>
          <a:bodyPr anchor="t" rtlCol="false" tIns="0" lIns="0" bIns="0" rIns="0">
            <a:spAutoFit/>
          </a:bodyPr>
          <a:lstStyle/>
          <a:p>
            <a:pPr algn="l">
              <a:lnSpc>
                <a:spcPts val="5040"/>
              </a:lnSpc>
            </a:pPr>
            <a:r>
              <a:rPr lang="en-US" sz="3600">
                <a:solidFill>
                  <a:srgbClr val="323232"/>
                </a:solidFill>
                <a:latin typeface="Anton"/>
                <a:ea typeface="Anton"/>
                <a:cs typeface="Anton"/>
                <a:sym typeface="Anton"/>
              </a:rPr>
              <a:t>2.Tekdüzeleşmenin Nedenleri</a:t>
            </a:r>
          </a:p>
        </p:txBody>
      </p:sp>
      <p:sp>
        <p:nvSpPr>
          <p:cNvPr name="TextBox 10" id="10"/>
          <p:cNvSpPr txBox="true"/>
          <p:nvPr/>
        </p:nvSpPr>
        <p:spPr>
          <a:xfrm rot="0">
            <a:off x="537410" y="4762500"/>
            <a:ext cx="8074502" cy="248285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2-1.Ticarileşme ve Kâr Odaklı Yaklaşım</a:t>
            </a:r>
          </a:p>
          <a:p>
            <a:pPr algn="just">
              <a:lnSpc>
                <a:spcPts val="2800"/>
              </a:lnSpc>
            </a:pPr>
            <a:r>
              <a:rPr lang="en-US" sz="2000">
                <a:solidFill>
                  <a:srgbClr val="323232"/>
                </a:solidFill>
                <a:latin typeface="Poppins"/>
                <a:ea typeface="Poppins"/>
                <a:cs typeface="Poppins"/>
                <a:sym typeface="Poppins"/>
              </a:rPr>
              <a:t>Müzik, sanatsal bir ifade biçiminden çok, gelir getiren bir ürüne dönüşmüştür. Plak şirketleri ve dijital platformlar, sanatsal kalite yerine trend potansiyeli yüksek içeriklere yatırım yapmaktadır. Bu durum, sanatçının özgün üretim sürecini kısıtlayarak, “dinlenebilir ama unutulabilir” eserlerin çoğalmasına yol açmaktadır. </a:t>
            </a:r>
          </a:p>
        </p:txBody>
      </p:sp>
      <p:sp>
        <p:nvSpPr>
          <p:cNvPr name="TextBox 11" id="11"/>
          <p:cNvSpPr txBox="true"/>
          <p:nvPr/>
        </p:nvSpPr>
        <p:spPr>
          <a:xfrm rot="0">
            <a:off x="8902142" y="4015741"/>
            <a:ext cx="9192986" cy="248285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2-2.Dijital Platformların Etkisi </a:t>
            </a:r>
          </a:p>
          <a:p>
            <a:pPr algn="just">
              <a:lnSpc>
                <a:spcPts val="2800"/>
              </a:lnSpc>
            </a:pPr>
            <a:r>
              <a:rPr lang="en-US" sz="2000">
                <a:solidFill>
                  <a:srgbClr val="323232"/>
                </a:solidFill>
                <a:latin typeface="Poppins"/>
                <a:ea typeface="Poppins"/>
                <a:cs typeface="Poppins"/>
                <a:sym typeface="Poppins"/>
              </a:rPr>
              <a:t>Dijital platformlar, dinleme alışkanlıklarını kökten değiştirmiştir. Algoritma odaklı öneri sistemleri, kullanıcıların hep benzer türde müzikleri dinlemesine neden olmaktadır. Bu da çeşitliliği azaltmakta, aynı yapıda yüzlerce şarkının popüler olmasını sağlamaktadır. “Skip kültürü” (şarkıyı birkaç saniyede geçme alışkanlığı), sanatçıları da daha kısa ve kolay tüketilebilir eserler üretmeye zorlamaktadır.</a:t>
            </a:r>
          </a:p>
        </p:txBody>
      </p:sp>
      <p:sp>
        <p:nvSpPr>
          <p:cNvPr name="AutoShape 12" id="12"/>
          <p:cNvSpPr/>
          <p:nvPr/>
        </p:nvSpPr>
        <p:spPr>
          <a:xfrm>
            <a:off x="8752373" y="3676209"/>
            <a:ext cx="0" cy="6411418"/>
          </a:xfrm>
          <a:prstGeom prst="line">
            <a:avLst/>
          </a:prstGeom>
          <a:ln cap="flat" w="9525">
            <a:solidFill>
              <a:srgbClr val="000000"/>
            </a:solidFill>
            <a:prstDash val="solid"/>
            <a:headEnd type="none" len="sm" w="sm"/>
            <a:tailEnd type="none" len="sm" w="sm"/>
          </a:ln>
        </p:spPr>
      </p:sp>
      <p:sp>
        <p:nvSpPr>
          <p:cNvPr name="TextBox 13" id="13"/>
          <p:cNvSpPr txBox="true"/>
          <p:nvPr/>
        </p:nvSpPr>
        <p:spPr>
          <a:xfrm rot="0">
            <a:off x="537410" y="7378700"/>
            <a:ext cx="8074502" cy="248285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2-3. Teknolojik Üretimin Aşırılaşması </a:t>
            </a:r>
          </a:p>
          <a:p>
            <a:pPr algn="just">
              <a:lnSpc>
                <a:spcPts val="2800"/>
              </a:lnSpc>
            </a:pPr>
            <a:r>
              <a:rPr lang="en-US" sz="2000">
                <a:solidFill>
                  <a:srgbClr val="323232"/>
                </a:solidFill>
                <a:latin typeface="Poppins"/>
                <a:ea typeface="Poppins"/>
                <a:cs typeface="Poppins"/>
                <a:sym typeface="Poppins"/>
              </a:rPr>
              <a:t>Müzik üretimi artık gelişmiş yazılımlar, yapay zeka destekli sistemler ve ses örnekleriyle yapılmaktadır. Bu kolaylık, yaratıcı üretimi desteklerken, benzer ses dokularının çoğalmasına da neden olmuştur. Otomatik ritim, autotune ve hazır “loop” kullanımı, insan dokusunu azaltarak şarkıların ruhunu zayıflatmaktadır.</a:t>
            </a:r>
          </a:p>
        </p:txBody>
      </p:sp>
      <p:sp>
        <p:nvSpPr>
          <p:cNvPr name="TextBox 14" id="14"/>
          <p:cNvSpPr txBox="true"/>
          <p:nvPr/>
        </p:nvSpPr>
        <p:spPr>
          <a:xfrm rot="0">
            <a:off x="8890485" y="6775450"/>
            <a:ext cx="9204642" cy="318770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2-4. Sanatçı Üzerindeki Baskı ve Hız Kültürü &amp; Sosyal Medyanın Yüzeyselleştirici Etkisi </a:t>
            </a:r>
          </a:p>
          <a:p>
            <a:pPr algn="just">
              <a:lnSpc>
                <a:spcPts val="2800"/>
              </a:lnSpc>
            </a:pPr>
            <a:r>
              <a:rPr lang="en-US" sz="2000">
                <a:solidFill>
                  <a:srgbClr val="323232"/>
                </a:solidFill>
                <a:latin typeface="Poppins"/>
                <a:ea typeface="Poppins"/>
                <a:cs typeface="Poppins"/>
                <a:sym typeface="Poppins"/>
              </a:rPr>
              <a:t>Sosyal medya çağında sanatçılar, sürekli görünür olmak ve yeni içerik üretmek zorundadır. Bu “tüketim hızına yetişme” baskısı, derinlikli üretimi imkânsız kılmakta, nicelik nitelikten öne geçmektedir. </a:t>
            </a:r>
          </a:p>
          <a:p>
            <a:pPr algn="just">
              <a:lnSpc>
                <a:spcPts val="2800"/>
              </a:lnSpc>
            </a:pPr>
            <a:r>
              <a:rPr lang="en-US" sz="2000">
                <a:solidFill>
                  <a:srgbClr val="323232"/>
                </a:solidFill>
                <a:latin typeface="Poppins"/>
                <a:ea typeface="Poppins"/>
                <a:cs typeface="Poppins"/>
                <a:sym typeface="Poppins"/>
              </a:rPr>
              <a:t>Artık şarkılar, tam olarak dinlenmek için değil; 15 saniyelik bir “trend ses” olmak için üretilmektedir. Bu da müzikte duygusal bağ kurmayı zorlaştırmakta ve dinleme deneyimini yüzeyselleştirmektedir. </a:t>
            </a:r>
          </a:p>
          <a:p>
            <a:pPr algn="just">
              <a:lnSpc>
                <a:spcPts val="28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grpSp>
        <p:nvGrpSpPr>
          <p:cNvPr name="Group 3" id="3"/>
          <p:cNvGrpSpPr/>
          <p:nvPr/>
        </p:nvGrpSpPr>
        <p:grpSpPr>
          <a:xfrm rot="0">
            <a:off x="8693161" y="349250"/>
            <a:ext cx="5269621" cy="9269668"/>
            <a:chOff x="0" y="0"/>
            <a:chExt cx="609957" cy="1072960"/>
          </a:xfrm>
        </p:grpSpPr>
        <p:sp>
          <p:nvSpPr>
            <p:cNvPr name="Freeform 4" id="4"/>
            <p:cNvSpPr/>
            <p:nvPr/>
          </p:nvSpPr>
          <p:spPr>
            <a:xfrm flipH="false" flipV="false" rot="0">
              <a:off x="0" y="0"/>
              <a:ext cx="609957" cy="1072960"/>
            </a:xfrm>
            <a:custGeom>
              <a:avLst/>
              <a:gdLst/>
              <a:ahLst/>
              <a:cxnLst/>
              <a:rect r="r" b="b" t="t" l="l"/>
              <a:pathLst>
                <a:path h="1072960" w="609957">
                  <a:moveTo>
                    <a:pt x="0" y="0"/>
                  </a:moveTo>
                  <a:lnTo>
                    <a:pt x="609957" y="0"/>
                  </a:lnTo>
                  <a:lnTo>
                    <a:pt x="609957" y="1072960"/>
                  </a:lnTo>
                  <a:lnTo>
                    <a:pt x="0" y="1072960"/>
                  </a:lnTo>
                  <a:close/>
                </a:path>
              </a:pathLst>
            </a:custGeom>
            <a:blipFill>
              <a:blip r:embed="rId3"/>
              <a:stretch>
                <a:fillRect l="-81930" t="0" r="-81930" b="0"/>
              </a:stretch>
            </a:blipFill>
            <a:ln w="200025" cap="sq">
              <a:solidFill>
                <a:srgbClr val="FFFFFF"/>
              </a:solidFill>
              <a:prstDash val="solid"/>
              <a:miter/>
            </a:ln>
          </p:spPr>
        </p:sp>
      </p:grpSp>
      <p:sp>
        <p:nvSpPr>
          <p:cNvPr name="Freeform 5" id="5"/>
          <p:cNvSpPr/>
          <p:nvPr/>
        </p:nvSpPr>
        <p:spPr>
          <a:xfrm flipH="false" flipV="false" rot="0">
            <a:off x="-44358" y="839834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4124649" y="-795545"/>
            <a:ext cx="4437456" cy="11865611"/>
            <a:chOff x="0" y="0"/>
            <a:chExt cx="513634" cy="1373440"/>
          </a:xfrm>
        </p:grpSpPr>
        <p:sp>
          <p:nvSpPr>
            <p:cNvPr name="Freeform 7" id="7"/>
            <p:cNvSpPr/>
            <p:nvPr/>
          </p:nvSpPr>
          <p:spPr>
            <a:xfrm flipH="false" flipV="false" rot="0">
              <a:off x="0" y="0"/>
              <a:ext cx="513634" cy="1373440"/>
            </a:xfrm>
            <a:custGeom>
              <a:avLst/>
              <a:gdLst/>
              <a:ahLst/>
              <a:cxnLst/>
              <a:rect r="r" b="b" t="t" l="l"/>
              <a:pathLst>
                <a:path h="1373440" w="513634">
                  <a:moveTo>
                    <a:pt x="0" y="0"/>
                  </a:moveTo>
                  <a:lnTo>
                    <a:pt x="513634" y="0"/>
                  </a:lnTo>
                  <a:lnTo>
                    <a:pt x="513634" y="1373440"/>
                  </a:lnTo>
                  <a:lnTo>
                    <a:pt x="0" y="1373440"/>
                  </a:lnTo>
                  <a:close/>
                </a:path>
              </a:pathLst>
            </a:custGeom>
            <a:blipFill>
              <a:blip r:embed="rId6"/>
              <a:stretch>
                <a:fillRect l="-187510" t="0" r="-187510" b="0"/>
              </a:stretch>
            </a:blipFill>
            <a:ln w="200025" cap="sq">
              <a:solidFill>
                <a:srgbClr val="FFFFFF"/>
              </a:solidFill>
              <a:prstDash val="solid"/>
              <a:miter/>
            </a:ln>
          </p:spPr>
        </p:sp>
      </p:grpSp>
      <p:sp>
        <p:nvSpPr>
          <p:cNvPr name="TextBox 8" id="8"/>
          <p:cNvSpPr txBox="true"/>
          <p:nvPr/>
        </p:nvSpPr>
        <p:spPr>
          <a:xfrm rot="0">
            <a:off x="247180" y="282575"/>
            <a:ext cx="8074502" cy="1425575"/>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2-5. Sözlerdeki Yüzeysellik ve Anlam Kaybı</a:t>
            </a:r>
          </a:p>
          <a:p>
            <a:pPr algn="just">
              <a:lnSpc>
                <a:spcPts val="2800"/>
              </a:lnSpc>
            </a:pPr>
            <a:r>
              <a:rPr lang="en-US" sz="2000">
                <a:solidFill>
                  <a:srgbClr val="323232"/>
                </a:solidFill>
                <a:latin typeface="Poppins"/>
                <a:ea typeface="Poppins"/>
                <a:cs typeface="Poppins"/>
                <a:sym typeface="Poppins"/>
              </a:rPr>
              <a:t>Modern müzikte şarkı sözleri giderek daha az anlamlı hale geliyor. Derin düşünsel ya da toplumsal temalara yer veren şarkılar, popüler kültürde genellikle geri planda kalıyor. </a:t>
            </a:r>
          </a:p>
        </p:txBody>
      </p:sp>
      <p:sp>
        <p:nvSpPr>
          <p:cNvPr name="TextBox 9" id="9"/>
          <p:cNvSpPr txBox="true"/>
          <p:nvPr/>
        </p:nvSpPr>
        <p:spPr>
          <a:xfrm rot="0">
            <a:off x="247180" y="2698459"/>
            <a:ext cx="8074502" cy="1425575"/>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2-6. Ekonomik Eşitsizlik ve Bağımsız Sanatçının Görünmezliği</a:t>
            </a:r>
          </a:p>
          <a:p>
            <a:pPr algn="just">
              <a:lnSpc>
                <a:spcPts val="2800"/>
              </a:lnSpc>
            </a:pPr>
            <a:r>
              <a:rPr lang="en-US" sz="2000">
                <a:solidFill>
                  <a:srgbClr val="323232"/>
                </a:solidFill>
                <a:latin typeface="Poppins"/>
                <a:ea typeface="Poppins"/>
                <a:cs typeface="Poppins"/>
                <a:sym typeface="Poppins"/>
              </a:rPr>
              <a:t>Büyük plak şirketleri ve dijital devler, tanıtım bütçeleriyle piyasayı domine ediyor. Bağımsız sanatçılar, algoritmalarda ve listelerde görünürlük mücadelesi verirken geri planda kalıyor.</a:t>
            </a:r>
          </a:p>
        </p:txBody>
      </p:sp>
      <p:sp>
        <p:nvSpPr>
          <p:cNvPr name="TextBox 10" id="10"/>
          <p:cNvSpPr txBox="true"/>
          <p:nvPr/>
        </p:nvSpPr>
        <p:spPr>
          <a:xfrm rot="0">
            <a:off x="247180" y="5149102"/>
            <a:ext cx="8074502" cy="177800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2-7. Yapay Zeka ile Üretilen Müziklerin Yükselişi </a:t>
            </a:r>
          </a:p>
          <a:p>
            <a:pPr algn="just">
              <a:lnSpc>
                <a:spcPts val="2800"/>
              </a:lnSpc>
            </a:pPr>
            <a:r>
              <a:rPr lang="en-US" sz="2000">
                <a:solidFill>
                  <a:srgbClr val="323232"/>
                </a:solidFill>
                <a:latin typeface="Poppins"/>
                <a:ea typeface="Poppins"/>
                <a:cs typeface="Poppins"/>
                <a:sym typeface="Poppins"/>
              </a:rPr>
              <a:t>Yapay zeka destekli müzik yazılımları, insan üretimini kolaylaştırsa da benzersizlik duygusunu zayıflatıyor. Bu teknolojiler aynı algoritmaları kullandığı için, duygusal derinliği eksik ama “profesyonel” tınlayan müzikler çoğalıyor.</a:t>
            </a:r>
          </a:p>
        </p:txBody>
      </p:sp>
      <p:sp>
        <p:nvSpPr>
          <p:cNvPr name="TextBox 11" id="11"/>
          <p:cNvSpPr txBox="true"/>
          <p:nvPr/>
        </p:nvSpPr>
        <p:spPr>
          <a:xfrm rot="0">
            <a:off x="247180" y="7618547"/>
            <a:ext cx="8074502" cy="177800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2-8. Dinleyici Doygunluğu ve Tüketim Hızı</a:t>
            </a:r>
          </a:p>
          <a:p>
            <a:pPr algn="just">
              <a:lnSpc>
                <a:spcPts val="2800"/>
              </a:lnSpc>
            </a:pPr>
            <a:r>
              <a:rPr lang="en-US" sz="2000">
                <a:solidFill>
                  <a:srgbClr val="323232"/>
                </a:solidFill>
                <a:latin typeface="Poppins"/>
                <a:ea typeface="Poppins"/>
                <a:cs typeface="Poppins"/>
                <a:sym typeface="Poppins"/>
              </a:rPr>
              <a:t>Dijital çağda müzik üretimi ve tüketimi o kadar hızlandı ki, dinleyiciler sürekli yeni içerik bekler hale geldi. Bu durum, müziğin duygusal etkisinin kısa sürmesine ve dinleyicinin hiçbir şarkıyla uzun süreli bağ kuramamasına neden oluyor.</a:t>
            </a:r>
          </a:p>
        </p:txBody>
      </p:sp>
      <p:sp>
        <p:nvSpPr>
          <p:cNvPr name="TextBox 12" id="12"/>
          <p:cNvSpPr txBox="true"/>
          <p:nvPr/>
        </p:nvSpPr>
        <p:spPr>
          <a:xfrm rot="0">
            <a:off x="14459198" y="892810"/>
            <a:ext cx="3598545" cy="8648700"/>
          </a:xfrm>
          <a:prstGeom prst="rect">
            <a:avLst/>
          </a:prstGeom>
        </p:spPr>
        <p:txBody>
          <a:bodyPr anchor="t" rtlCol="false" tIns="0" lIns="0" bIns="0" rIns="0">
            <a:spAutoFit/>
          </a:bodyPr>
          <a:lstStyle/>
          <a:p>
            <a:pPr algn="ctr">
              <a:lnSpc>
                <a:spcPts val="4024"/>
              </a:lnSpc>
            </a:pPr>
            <a:r>
              <a:rPr lang="en-US" sz="2874" b="true">
                <a:solidFill>
                  <a:srgbClr val="323232"/>
                </a:solidFill>
                <a:latin typeface="Poppins Bold"/>
                <a:ea typeface="Poppins Bold"/>
                <a:cs typeface="Poppins Bold"/>
                <a:sym typeface="Poppins Bold"/>
              </a:rPr>
              <a:t>Müzik endüstrisindeki sıradanlaşma, yalnızca üretim biçimlerinin değil, algının da değiştiğini göstermektedir. Gerçek yenilik ve sanatsal özgünlük, bu döngüyü kırabilen, risk alabilen ve trend yerine anlam peşinde koşan sanatçılardan doğacaktır.</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sp>
        <p:nvSpPr>
          <p:cNvPr name="Freeform 3" id="3"/>
          <p:cNvSpPr/>
          <p:nvPr/>
        </p:nvSpPr>
        <p:spPr>
          <a:xfrm flipH="false" flipV="false" rot="5400000">
            <a:off x="1353096" y="2281684"/>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76992" y="7201500"/>
            <a:ext cx="4646117" cy="2555972"/>
            <a:chOff x="0" y="0"/>
            <a:chExt cx="738733" cy="406400"/>
          </a:xfrm>
        </p:grpSpPr>
        <p:sp>
          <p:nvSpPr>
            <p:cNvPr name="Freeform 5" id="5"/>
            <p:cNvSpPr/>
            <p:nvPr/>
          </p:nvSpPr>
          <p:spPr>
            <a:xfrm flipH="false" flipV="false" rot="0">
              <a:off x="0" y="0"/>
              <a:ext cx="738733" cy="406400"/>
            </a:xfrm>
            <a:custGeom>
              <a:avLst/>
              <a:gdLst/>
              <a:ahLst/>
              <a:cxnLst/>
              <a:rect r="r" b="b" t="t" l="l"/>
              <a:pathLst>
                <a:path h="406400" w="738733">
                  <a:moveTo>
                    <a:pt x="0" y="0"/>
                  </a:moveTo>
                  <a:lnTo>
                    <a:pt x="738733" y="0"/>
                  </a:lnTo>
                  <a:lnTo>
                    <a:pt x="738733" y="406400"/>
                  </a:lnTo>
                  <a:lnTo>
                    <a:pt x="0" y="406400"/>
                  </a:lnTo>
                  <a:close/>
                </a:path>
              </a:pathLst>
            </a:custGeom>
            <a:blipFill>
              <a:blip r:embed="rId5"/>
              <a:stretch>
                <a:fillRect l="0" t="-10591" r="0" b="-10591"/>
              </a:stretch>
            </a:blipFill>
            <a:ln w="200025" cap="sq">
              <a:solidFill>
                <a:srgbClr val="FFFFFF"/>
              </a:solidFill>
              <a:prstDash val="solid"/>
              <a:miter/>
            </a:ln>
          </p:spPr>
        </p:sp>
      </p:grpSp>
      <p:grpSp>
        <p:nvGrpSpPr>
          <p:cNvPr name="Group 6" id="6"/>
          <p:cNvGrpSpPr/>
          <p:nvPr/>
        </p:nvGrpSpPr>
        <p:grpSpPr>
          <a:xfrm rot="0">
            <a:off x="97633" y="1500109"/>
            <a:ext cx="4590586" cy="2525423"/>
            <a:chOff x="0" y="0"/>
            <a:chExt cx="738733" cy="406400"/>
          </a:xfrm>
        </p:grpSpPr>
        <p:sp>
          <p:nvSpPr>
            <p:cNvPr name="Freeform 7" id="7"/>
            <p:cNvSpPr/>
            <p:nvPr/>
          </p:nvSpPr>
          <p:spPr>
            <a:xfrm flipH="false" flipV="false" rot="0">
              <a:off x="0" y="0"/>
              <a:ext cx="738733" cy="406400"/>
            </a:xfrm>
            <a:custGeom>
              <a:avLst/>
              <a:gdLst/>
              <a:ahLst/>
              <a:cxnLst/>
              <a:rect r="r" b="b" t="t" l="l"/>
              <a:pathLst>
                <a:path h="406400" w="738733">
                  <a:moveTo>
                    <a:pt x="0" y="0"/>
                  </a:moveTo>
                  <a:lnTo>
                    <a:pt x="738733" y="0"/>
                  </a:lnTo>
                  <a:lnTo>
                    <a:pt x="738733" y="406400"/>
                  </a:lnTo>
                  <a:lnTo>
                    <a:pt x="0" y="406400"/>
                  </a:lnTo>
                  <a:close/>
                </a:path>
              </a:pathLst>
            </a:custGeom>
            <a:blipFill>
              <a:blip r:embed="rId6"/>
              <a:stretch>
                <a:fillRect l="0" t="0" r="0" b="-21183"/>
              </a:stretch>
            </a:blipFill>
            <a:ln w="200025" cap="sq">
              <a:solidFill>
                <a:srgbClr val="FFFFFF"/>
              </a:solidFill>
              <a:prstDash val="solid"/>
              <a:miter/>
            </a:ln>
          </p:spPr>
        </p:sp>
      </p:grpSp>
      <p:grpSp>
        <p:nvGrpSpPr>
          <p:cNvPr name="Group 8" id="8"/>
          <p:cNvGrpSpPr/>
          <p:nvPr/>
        </p:nvGrpSpPr>
        <p:grpSpPr>
          <a:xfrm rot="0">
            <a:off x="323367" y="4352227"/>
            <a:ext cx="4590586" cy="2525423"/>
            <a:chOff x="0" y="0"/>
            <a:chExt cx="738733" cy="406400"/>
          </a:xfrm>
        </p:grpSpPr>
        <p:sp>
          <p:nvSpPr>
            <p:cNvPr name="Freeform 9" id="9"/>
            <p:cNvSpPr/>
            <p:nvPr/>
          </p:nvSpPr>
          <p:spPr>
            <a:xfrm flipH="false" flipV="false" rot="0">
              <a:off x="0" y="0"/>
              <a:ext cx="738733" cy="406400"/>
            </a:xfrm>
            <a:custGeom>
              <a:avLst/>
              <a:gdLst/>
              <a:ahLst/>
              <a:cxnLst/>
              <a:rect r="r" b="b" t="t" l="l"/>
              <a:pathLst>
                <a:path h="406400" w="738733">
                  <a:moveTo>
                    <a:pt x="0" y="0"/>
                  </a:moveTo>
                  <a:lnTo>
                    <a:pt x="738733" y="0"/>
                  </a:lnTo>
                  <a:lnTo>
                    <a:pt x="738733" y="406400"/>
                  </a:lnTo>
                  <a:lnTo>
                    <a:pt x="0" y="406400"/>
                  </a:lnTo>
                  <a:close/>
                </a:path>
              </a:pathLst>
            </a:custGeom>
            <a:blipFill>
              <a:blip r:embed="rId7"/>
              <a:stretch>
                <a:fillRect l="0" t="-86331" r="0" b="-86331"/>
              </a:stretch>
            </a:blipFill>
            <a:ln w="200025" cap="sq">
              <a:solidFill>
                <a:srgbClr val="FFFFFF"/>
              </a:solidFill>
              <a:prstDash val="solid"/>
              <a:miter/>
            </a:ln>
          </p:spPr>
        </p:sp>
      </p:grpSp>
      <p:sp>
        <p:nvSpPr>
          <p:cNvPr name="TextBox 10" id="10"/>
          <p:cNvSpPr txBox="true"/>
          <p:nvPr/>
        </p:nvSpPr>
        <p:spPr>
          <a:xfrm rot="0">
            <a:off x="4590586" y="379386"/>
            <a:ext cx="12422352" cy="1120723"/>
          </a:xfrm>
          <a:prstGeom prst="rect">
            <a:avLst/>
          </a:prstGeom>
        </p:spPr>
        <p:txBody>
          <a:bodyPr anchor="t" rtlCol="false" tIns="0" lIns="0" bIns="0" rIns="0">
            <a:spAutoFit/>
          </a:bodyPr>
          <a:lstStyle/>
          <a:p>
            <a:pPr algn="l">
              <a:lnSpc>
                <a:spcPts val="9102"/>
              </a:lnSpc>
            </a:pPr>
            <a:r>
              <a:rPr lang="en-US" sz="6502">
                <a:solidFill>
                  <a:srgbClr val="323232"/>
                </a:solidFill>
                <a:latin typeface="Anton"/>
                <a:ea typeface="Anton"/>
                <a:cs typeface="Anton"/>
                <a:sym typeface="Anton"/>
              </a:rPr>
              <a:t>Müziğinin Günümüze Kadar Yolculuğu</a:t>
            </a:r>
          </a:p>
        </p:txBody>
      </p:sp>
      <p:sp>
        <p:nvSpPr>
          <p:cNvPr name="TextBox 11" id="11"/>
          <p:cNvSpPr txBox="true"/>
          <p:nvPr/>
        </p:nvSpPr>
        <p:spPr>
          <a:xfrm rot="0">
            <a:off x="4913953" y="1869377"/>
            <a:ext cx="12814921" cy="3540125"/>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1. 1930–1950 Radyonun Doğuşu ve yükselişi</a:t>
            </a:r>
          </a:p>
          <a:p>
            <a:pPr algn="just" marL="431802" indent="-215901" lvl="1">
              <a:lnSpc>
                <a:spcPts val="2800"/>
              </a:lnSpc>
              <a:buFont typeface="Arial"/>
              <a:buChar char="•"/>
            </a:pPr>
            <a:r>
              <a:rPr lang="en-US" sz="2000">
                <a:solidFill>
                  <a:srgbClr val="323232"/>
                </a:solidFill>
                <a:latin typeface="Poppins"/>
                <a:ea typeface="Poppins"/>
                <a:cs typeface="Poppins"/>
                <a:sym typeface="Poppins"/>
              </a:rPr>
              <a:t>1930’lar, Türkiye’de müzik dinleme kültürünün ilk kez yaygınlaştığı dönemdir</a:t>
            </a:r>
          </a:p>
          <a:p>
            <a:pPr algn="just">
              <a:lnSpc>
                <a:spcPts val="2800"/>
              </a:lnSpc>
            </a:pPr>
          </a:p>
          <a:p>
            <a:pPr algn="just" marL="431802" indent="-215901" lvl="1">
              <a:lnSpc>
                <a:spcPts val="2800"/>
              </a:lnSpc>
              <a:buFont typeface="Arial"/>
              <a:buChar char="•"/>
            </a:pPr>
            <a:r>
              <a:rPr lang="en-US" sz="2000">
                <a:solidFill>
                  <a:srgbClr val="323232"/>
                </a:solidFill>
                <a:latin typeface="Poppins"/>
                <a:ea typeface="Poppins"/>
                <a:cs typeface="Poppins"/>
                <a:sym typeface="Poppins"/>
              </a:rPr>
              <a:t>1927’de kurulan İstanbul Radyosu, 1930’lardan itibaren Türk Sanat Müziği, Halk Müziği ve klasik Müziğini halka ulaştırmaya başladı.</a:t>
            </a:r>
          </a:p>
          <a:p>
            <a:pPr algn="just">
              <a:lnSpc>
                <a:spcPts val="2800"/>
              </a:lnSpc>
            </a:pPr>
          </a:p>
          <a:p>
            <a:pPr algn="just" marL="431802" indent="-215901" lvl="1">
              <a:lnSpc>
                <a:spcPts val="2800"/>
              </a:lnSpc>
              <a:buFont typeface="Arial"/>
              <a:buChar char="•"/>
            </a:pPr>
            <a:r>
              <a:rPr lang="en-US" sz="2000">
                <a:solidFill>
                  <a:srgbClr val="323232"/>
                </a:solidFill>
                <a:latin typeface="Poppins"/>
                <a:ea typeface="Poppins"/>
                <a:cs typeface="Poppins"/>
                <a:sym typeface="Poppins"/>
              </a:rPr>
              <a:t>kahvehanelerde, meydanlarda insanların bir araya gelip müzik dinleme kültürü vardı.</a:t>
            </a:r>
          </a:p>
          <a:p>
            <a:pPr algn="just">
              <a:lnSpc>
                <a:spcPts val="2800"/>
              </a:lnSpc>
            </a:pPr>
          </a:p>
          <a:p>
            <a:pPr algn="just" marL="431802" indent="-215901" lvl="1">
              <a:lnSpc>
                <a:spcPts val="2800"/>
              </a:lnSpc>
              <a:buFont typeface="Arial"/>
              <a:buChar char="•"/>
            </a:pPr>
            <a:r>
              <a:rPr lang="en-US" sz="2000">
                <a:solidFill>
                  <a:srgbClr val="323232"/>
                </a:solidFill>
                <a:latin typeface="Poppins"/>
                <a:ea typeface="Poppins"/>
                <a:cs typeface="Poppins"/>
                <a:sym typeface="Poppins"/>
              </a:rPr>
              <a:t>Bu dönem, “Türkiyed topluca müzik dinleme alışkanlığının &amp; külütürünün” başlangıcıdır. Bu dönemde müzik sadece elit kesimin değil halkın da ortak bir deneyimi haline gelmiştir. </a:t>
            </a:r>
          </a:p>
        </p:txBody>
      </p:sp>
      <p:sp>
        <p:nvSpPr>
          <p:cNvPr name="TextBox 12" id="12"/>
          <p:cNvSpPr txBox="true"/>
          <p:nvPr/>
        </p:nvSpPr>
        <p:spPr>
          <a:xfrm rot="0">
            <a:off x="5223109" y="5644211"/>
            <a:ext cx="12702054" cy="3892550"/>
          </a:xfrm>
          <a:prstGeom prst="rect">
            <a:avLst/>
          </a:prstGeom>
        </p:spPr>
        <p:txBody>
          <a:bodyPr anchor="t" rtlCol="false" tIns="0" lIns="0" bIns="0" rIns="0">
            <a:spAutoFit/>
          </a:bodyPr>
          <a:lstStyle/>
          <a:p>
            <a:pPr algn="just">
              <a:lnSpc>
                <a:spcPts val="2800"/>
              </a:lnSpc>
            </a:pPr>
            <a:r>
              <a:rPr lang="en-US" sz="2000" b="true">
                <a:solidFill>
                  <a:srgbClr val="323232"/>
                </a:solidFill>
                <a:latin typeface="Poppins Bold"/>
                <a:ea typeface="Poppins Bold"/>
                <a:cs typeface="Poppins Bold"/>
                <a:sym typeface="Poppins Bold"/>
              </a:rPr>
              <a:t>2. 1960–1970 Plak ve Kaset Yaygınlaşması</a:t>
            </a:r>
          </a:p>
          <a:p>
            <a:pPr algn="just" marL="431802" indent="-215901" lvl="1">
              <a:lnSpc>
                <a:spcPts val="2800"/>
              </a:lnSpc>
              <a:buFont typeface="Arial"/>
              <a:buChar char="•"/>
            </a:pPr>
            <a:r>
              <a:rPr lang="en-US" sz="2000">
                <a:solidFill>
                  <a:srgbClr val="323232"/>
                </a:solidFill>
                <a:latin typeface="Poppins"/>
                <a:ea typeface="Poppins"/>
                <a:cs typeface="Poppins"/>
                <a:sym typeface="Poppins"/>
              </a:rPr>
              <a:t>1960’larda Türkiye’de plak üretimi arttı, 1970’lerin ortasında kasetçalar ve arabalar için kaset sistemleri yaygınlaştı.</a:t>
            </a:r>
          </a:p>
          <a:p>
            <a:pPr algn="just">
              <a:lnSpc>
                <a:spcPts val="2800"/>
              </a:lnSpc>
            </a:pPr>
          </a:p>
          <a:p>
            <a:pPr algn="just" marL="431802" indent="-215901" lvl="1">
              <a:lnSpc>
                <a:spcPts val="2800"/>
              </a:lnSpc>
              <a:buFont typeface="Arial"/>
              <a:buChar char="•"/>
            </a:pPr>
            <a:r>
              <a:rPr lang="en-US" sz="2000">
                <a:solidFill>
                  <a:srgbClr val="323232"/>
                </a:solidFill>
                <a:latin typeface="Poppins"/>
                <a:ea typeface="Poppins"/>
                <a:cs typeface="Poppins"/>
                <a:sym typeface="Poppins"/>
              </a:rPr>
              <a:t>Müzik artık sokaklarda, evlerde, arabalarda, dolmuşlarda günün her alanında karşımıza çıkıyordu</a:t>
            </a:r>
          </a:p>
          <a:p>
            <a:pPr algn="just">
              <a:lnSpc>
                <a:spcPts val="2800"/>
              </a:lnSpc>
            </a:pPr>
            <a:r>
              <a:rPr lang="en-US" sz="2000">
                <a:solidFill>
                  <a:srgbClr val="323232"/>
                </a:solidFill>
                <a:latin typeface="Poppins"/>
                <a:ea typeface="Poppins"/>
                <a:cs typeface="Poppins"/>
                <a:sym typeface="Poppins"/>
              </a:rPr>
              <a:t>. </a:t>
            </a:r>
          </a:p>
          <a:p>
            <a:pPr algn="just" marL="431802" indent="-215901" lvl="1">
              <a:lnSpc>
                <a:spcPts val="2800"/>
              </a:lnSpc>
              <a:buFont typeface="Arial"/>
              <a:buChar char="•"/>
            </a:pPr>
            <a:r>
              <a:rPr lang="en-US" sz="2000">
                <a:solidFill>
                  <a:srgbClr val="323232"/>
                </a:solidFill>
                <a:latin typeface="Poppins"/>
                <a:ea typeface="Poppins"/>
                <a:cs typeface="Poppins"/>
                <a:sym typeface="Poppins"/>
              </a:rPr>
              <a:t>Bu dönemde genel olarak Türk Sanat Müziği ve Halk Müziği egemendi ayrıca batı tarzı müzik ile yeni bir tarz olan anadolu pop doğdu.</a:t>
            </a:r>
          </a:p>
          <a:p>
            <a:pPr algn="just">
              <a:lnSpc>
                <a:spcPts val="2800"/>
              </a:lnSpc>
            </a:pPr>
          </a:p>
          <a:p>
            <a:pPr algn="just" marL="431802" indent="-215901" lvl="1">
              <a:lnSpc>
                <a:spcPts val="2800"/>
              </a:lnSpc>
              <a:buFont typeface="Arial"/>
              <a:buChar char="•"/>
            </a:pPr>
            <a:r>
              <a:rPr lang="en-US" sz="2000">
                <a:solidFill>
                  <a:srgbClr val="323232"/>
                </a:solidFill>
                <a:latin typeface="Poppins"/>
                <a:ea typeface="Poppins"/>
                <a:cs typeface="Poppins"/>
                <a:sym typeface="Poppins"/>
              </a:rPr>
              <a:t>1970’lerde Türkiye politik çalkantılarla doluydu müzik bu dönemde halkın sesi oldu şehirleşmeyle birlikte doğan arabesk müzik, yoksul kesimin acılarını anlattı.</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sp>
        <p:nvSpPr>
          <p:cNvPr name="Freeform 3" id="3"/>
          <p:cNvSpPr/>
          <p:nvPr/>
        </p:nvSpPr>
        <p:spPr>
          <a:xfrm flipH="false" flipV="false" rot="0">
            <a:off x="11281739" y="8240182"/>
            <a:ext cx="7315200" cy="3777303"/>
          </a:xfrm>
          <a:custGeom>
            <a:avLst/>
            <a:gdLst/>
            <a:ahLst/>
            <a:cxnLst/>
            <a:rect r="r" b="b" t="t" l="l"/>
            <a:pathLst>
              <a:path h="3777303" w="7315200">
                <a:moveTo>
                  <a:pt x="0" y="0"/>
                </a:moveTo>
                <a:lnTo>
                  <a:pt x="7315200" y="0"/>
                </a:lnTo>
                <a:lnTo>
                  <a:pt x="7315200" y="3777303"/>
                </a:lnTo>
                <a:lnTo>
                  <a:pt x="0" y="377730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3471680" y="3439945"/>
            <a:ext cx="4816320" cy="6688888"/>
            <a:chOff x="0" y="0"/>
            <a:chExt cx="738733" cy="1025950"/>
          </a:xfrm>
        </p:grpSpPr>
        <p:sp>
          <p:nvSpPr>
            <p:cNvPr name="Freeform 5" id="5"/>
            <p:cNvSpPr/>
            <p:nvPr/>
          </p:nvSpPr>
          <p:spPr>
            <a:xfrm flipH="false" flipV="false" rot="0">
              <a:off x="0" y="0"/>
              <a:ext cx="738733" cy="1025950"/>
            </a:xfrm>
            <a:custGeom>
              <a:avLst/>
              <a:gdLst/>
              <a:ahLst/>
              <a:cxnLst/>
              <a:rect r="r" b="b" t="t" l="l"/>
              <a:pathLst>
                <a:path h="1025950" w="738733">
                  <a:moveTo>
                    <a:pt x="0" y="0"/>
                  </a:moveTo>
                  <a:lnTo>
                    <a:pt x="738733" y="0"/>
                  </a:lnTo>
                  <a:lnTo>
                    <a:pt x="738733" y="1025950"/>
                  </a:lnTo>
                  <a:lnTo>
                    <a:pt x="0" y="1025950"/>
                  </a:lnTo>
                  <a:close/>
                </a:path>
              </a:pathLst>
            </a:custGeom>
            <a:blipFill>
              <a:blip r:embed="rId5"/>
              <a:stretch>
                <a:fillRect l="-1324" t="0" r="-106995" b="0"/>
              </a:stretch>
            </a:blipFill>
            <a:ln w="200025" cap="sq">
              <a:solidFill>
                <a:srgbClr val="FFFFFF"/>
              </a:solidFill>
              <a:prstDash val="solid"/>
              <a:miter/>
            </a:ln>
          </p:spPr>
        </p:sp>
      </p:grpSp>
      <p:sp>
        <p:nvSpPr>
          <p:cNvPr name="TextBox 6" id="6"/>
          <p:cNvSpPr txBox="true"/>
          <p:nvPr/>
        </p:nvSpPr>
        <p:spPr>
          <a:xfrm rot="0">
            <a:off x="221906" y="319635"/>
            <a:ext cx="12814921" cy="4009390"/>
          </a:xfrm>
          <a:prstGeom prst="rect">
            <a:avLst/>
          </a:prstGeom>
        </p:spPr>
        <p:txBody>
          <a:bodyPr anchor="t" rtlCol="false" tIns="0" lIns="0" bIns="0" rIns="0">
            <a:spAutoFit/>
          </a:bodyPr>
          <a:lstStyle/>
          <a:p>
            <a:pPr algn="just">
              <a:lnSpc>
                <a:spcPts val="2660"/>
              </a:lnSpc>
            </a:pPr>
            <a:r>
              <a:rPr lang="en-US" sz="1900" b="true">
                <a:solidFill>
                  <a:srgbClr val="323232"/>
                </a:solidFill>
                <a:latin typeface="Poppins Bold"/>
                <a:ea typeface="Poppins Bold"/>
                <a:cs typeface="Poppins Bold"/>
                <a:sym typeface="Poppins Bold"/>
              </a:rPr>
              <a:t>3. 1980–1990 Arabesk Patlaması ve Pop’un Doğumu</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Bu dönemde siyasi olay</a:t>
            </a:r>
            <a:r>
              <a:rPr lang="en-US" sz="1900">
                <a:solidFill>
                  <a:srgbClr val="323232"/>
                </a:solidFill>
                <a:latin typeface="Poppins"/>
                <a:ea typeface="Poppins"/>
                <a:cs typeface="Poppins"/>
                <a:sym typeface="Poppins"/>
              </a:rPr>
              <a:t>ların gerçekleşmesi ve ülke genelinde sessizliğe rağmen müziğin sesi kesilmedi Arabesk hiç olmadığ kadar popülerleşti artık sadece bir tür değil, adeta bir yaşam biçimi haline geldi.</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Bu yıllarda gelişen kaset teknoloji sayesinde müzik herkesin cebine girdi. Fakat 1980’lerin sonuna doğru renkli televizyonlar ve özel sahne kültürüyle yeni bir akım olan Türk Pop Müziği doğdu</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1990’lar Türk müziğinin altın çağı olarak sayıla bilicek bir dönemdir.Bu dönemde pop altın çağını yaşıyordu.</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Özel televizyon kanalları, klip yarışmaları ve müzik programlarıyla gibi bir çok yeni projele Pop müzik yükselişe geçmiştir. </a:t>
            </a:r>
          </a:p>
        </p:txBody>
      </p:sp>
      <p:sp>
        <p:nvSpPr>
          <p:cNvPr name="TextBox 7" id="7"/>
          <p:cNvSpPr txBox="true"/>
          <p:nvPr/>
        </p:nvSpPr>
        <p:spPr>
          <a:xfrm rot="0">
            <a:off x="221906" y="4763873"/>
            <a:ext cx="12814921" cy="4676140"/>
          </a:xfrm>
          <a:prstGeom prst="rect">
            <a:avLst/>
          </a:prstGeom>
        </p:spPr>
        <p:txBody>
          <a:bodyPr anchor="t" rtlCol="false" tIns="0" lIns="0" bIns="0" rIns="0">
            <a:spAutoFit/>
          </a:bodyPr>
          <a:lstStyle/>
          <a:p>
            <a:pPr algn="just">
              <a:lnSpc>
                <a:spcPts val="2660"/>
              </a:lnSpc>
            </a:pPr>
            <a:r>
              <a:rPr lang="en-US" sz="1900" b="true">
                <a:solidFill>
                  <a:srgbClr val="323232"/>
                </a:solidFill>
                <a:latin typeface="Poppins Bold"/>
                <a:ea typeface="Poppins Bold"/>
                <a:cs typeface="Poppins Bold"/>
                <a:sym typeface="Poppins Bold"/>
              </a:rPr>
              <a:t>4. 2000–2010 ve Günümüz CD,MP3 ve Dijitalleşme Çağı </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2000’lerde CD, i</a:t>
            </a:r>
            <a:r>
              <a:rPr lang="en-US" sz="1900">
                <a:solidFill>
                  <a:srgbClr val="323232"/>
                </a:solidFill>
                <a:latin typeface="Poppins"/>
                <a:ea typeface="Poppins"/>
                <a:cs typeface="Poppins"/>
                <a:sym typeface="Poppins"/>
              </a:rPr>
              <a:t>nternet ve MP3 çalarlarla birlikte müzik bireyselleşti. Artık herkes kendi listelerini oluşturuyor, favori sanatçısını ve müziklerin seçip istediği yer ve zamanda dinliyordu.</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Müzik artık topluca dinlenilmekten herkesin bireysel olarak dinlediği bir forma evrildi Günümüzde ise müzik Spotify, YouTube, Fizy, Apple Music gibi dijital platformlar sayesinde tamamen dijital hale geldi. </a:t>
            </a:r>
          </a:p>
          <a:p>
            <a:pPr algn="just" marL="410213" indent="-205106" lvl="1">
              <a:lnSpc>
                <a:spcPts val="2660"/>
              </a:lnSpc>
              <a:buFont typeface="Arial"/>
              <a:buChar char="•"/>
            </a:pPr>
            <a:r>
              <a:rPr lang="en-US" sz="1900">
                <a:solidFill>
                  <a:srgbClr val="323232"/>
                </a:solidFill>
                <a:latin typeface="Poppins"/>
                <a:ea typeface="Poppins"/>
                <a:cs typeface="Poppins"/>
                <a:sym typeface="Poppins"/>
              </a:rPr>
              <a:t>Radyo ve televizyonun müziği yönlendirdiği dönem bitti arık müziği algoritmalar belirliyor.</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Eskiden “pop”, “rock”, “arabesk”, “rap” gibi türler net sınırlarla ayrılırdı. Ama günümüzde bu sınırlar neredeyse yok oldu. Sanatçılar artık farklı tarzları karıştırıyor. saf müzik bitti sayılır artık bir melez müzik dönemi başladı. </a:t>
            </a:r>
          </a:p>
          <a:p>
            <a:pPr algn="just">
              <a:lnSpc>
                <a:spcPts val="2660"/>
              </a:lnSpc>
            </a:pPr>
          </a:p>
          <a:p>
            <a:pPr algn="just" marL="410213" indent="-205106" lvl="1">
              <a:lnSpc>
                <a:spcPts val="2660"/>
              </a:lnSpc>
              <a:buFont typeface="Arial"/>
              <a:buChar char="•"/>
            </a:pPr>
            <a:r>
              <a:rPr lang="en-US" sz="1900">
                <a:solidFill>
                  <a:srgbClr val="323232"/>
                </a:solidFill>
                <a:latin typeface="Poppins"/>
                <a:ea typeface="Poppins"/>
                <a:cs typeface="Poppins"/>
                <a:sym typeface="Poppins"/>
              </a:rPr>
              <a:t>Günümüz şarkı sözleri, geçmişe göre daha içe dönük.Toplumsal eleştiriler yerini duygusal karmaşa, özgürlük arayışı ve kimlik sorgulamalarına bıraktı.</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grpSp>
        <p:nvGrpSpPr>
          <p:cNvPr name="Group 3" id="3"/>
          <p:cNvGrpSpPr/>
          <p:nvPr/>
        </p:nvGrpSpPr>
        <p:grpSpPr>
          <a:xfrm rot="0">
            <a:off x="11872161" y="3346301"/>
            <a:ext cx="5592804" cy="6272928"/>
            <a:chOff x="0" y="0"/>
            <a:chExt cx="1040016" cy="1166490"/>
          </a:xfrm>
        </p:grpSpPr>
        <p:sp>
          <p:nvSpPr>
            <p:cNvPr name="Freeform 4" id="4"/>
            <p:cNvSpPr/>
            <p:nvPr/>
          </p:nvSpPr>
          <p:spPr>
            <a:xfrm flipH="false" flipV="false" rot="0">
              <a:off x="0" y="0"/>
              <a:ext cx="1040016" cy="1166490"/>
            </a:xfrm>
            <a:custGeom>
              <a:avLst/>
              <a:gdLst/>
              <a:ahLst/>
              <a:cxnLst/>
              <a:rect r="r" b="b" t="t" l="l"/>
              <a:pathLst>
                <a:path h="1166490" w="1040016">
                  <a:moveTo>
                    <a:pt x="0" y="0"/>
                  </a:moveTo>
                  <a:lnTo>
                    <a:pt x="1040016" y="0"/>
                  </a:lnTo>
                  <a:lnTo>
                    <a:pt x="1040016" y="1166490"/>
                  </a:lnTo>
                  <a:lnTo>
                    <a:pt x="0" y="1166490"/>
                  </a:lnTo>
                  <a:close/>
                </a:path>
              </a:pathLst>
            </a:custGeom>
            <a:blipFill>
              <a:blip r:embed="rId3"/>
              <a:stretch>
                <a:fillRect l="-34120" t="0" r="-34120" b="0"/>
              </a:stretch>
            </a:blipFill>
            <a:ln w="200025" cap="sq">
              <a:solidFill>
                <a:srgbClr val="FFFFFF"/>
              </a:solidFill>
              <a:prstDash val="solid"/>
              <a:miter/>
            </a:ln>
          </p:spPr>
        </p:sp>
      </p:grpSp>
      <p:sp>
        <p:nvSpPr>
          <p:cNvPr name="Freeform 5" id="5"/>
          <p:cNvSpPr/>
          <p:nvPr/>
        </p:nvSpPr>
        <p:spPr>
          <a:xfrm flipH="false" flipV="false" rot="0">
            <a:off x="1028700" y="7158074"/>
            <a:ext cx="7315200" cy="3777303"/>
          </a:xfrm>
          <a:custGeom>
            <a:avLst/>
            <a:gdLst/>
            <a:ahLst/>
            <a:cxnLst/>
            <a:rect r="r" b="b" t="t" l="l"/>
            <a:pathLst>
              <a:path h="3777303" w="7315200">
                <a:moveTo>
                  <a:pt x="0" y="0"/>
                </a:moveTo>
                <a:lnTo>
                  <a:pt x="7315200" y="0"/>
                </a:lnTo>
                <a:lnTo>
                  <a:pt x="7315200" y="3777303"/>
                </a:lnTo>
                <a:lnTo>
                  <a:pt x="0" y="377730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255570" y="165910"/>
            <a:ext cx="18032430" cy="1292809"/>
          </a:xfrm>
          <a:prstGeom prst="rect">
            <a:avLst/>
          </a:prstGeom>
        </p:spPr>
        <p:txBody>
          <a:bodyPr anchor="t" rtlCol="false" tIns="0" lIns="0" bIns="0" rIns="0">
            <a:spAutoFit/>
          </a:bodyPr>
          <a:lstStyle/>
          <a:p>
            <a:pPr algn="l">
              <a:lnSpc>
                <a:spcPts val="10642"/>
              </a:lnSpc>
            </a:pPr>
            <a:r>
              <a:rPr lang="en-US" sz="7602">
                <a:solidFill>
                  <a:srgbClr val="323232"/>
                </a:solidFill>
                <a:latin typeface="Anton"/>
                <a:ea typeface="Anton"/>
                <a:cs typeface="Anton"/>
                <a:sym typeface="Anton"/>
              </a:rPr>
              <a:t>Müzikte Ticarileşme ve Kâr Odaklı Yaklaşım </a:t>
            </a:r>
          </a:p>
        </p:txBody>
      </p:sp>
      <p:sp>
        <p:nvSpPr>
          <p:cNvPr name="TextBox 7" id="7"/>
          <p:cNvSpPr txBox="true"/>
          <p:nvPr/>
        </p:nvSpPr>
        <p:spPr>
          <a:xfrm rot="0">
            <a:off x="255570" y="1670535"/>
            <a:ext cx="13975840" cy="1342390"/>
          </a:xfrm>
          <a:prstGeom prst="rect">
            <a:avLst/>
          </a:prstGeom>
        </p:spPr>
        <p:txBody>
          <a:bodyPr anchor="t" rtlCol="false" tIns="0" lIns="0" bIns="0" rIns="0">
            <a:spAutoFit/>
          </a:bodyPr>
          <a:lstStyle/>
          <a:p>
            <a:pPr algn="just">
              <a:lnSpc>
                <a:spcPts val="2659"/>
              </a:lnSpc>
            </a:pPr>
            <a:r>
              <a:rPr lang="en-US" sz="1899">
                <a:solidFill>
                  <a:srgbClr val="323232"/>
                </a:solidFill>
                <a:latin typeface="Poppins"/>
                <a:ea typeface="Poppins"/>
                <a:cs typeface="Poppins"/>
                <a:sym typeface="Poppins"/>
              </a:rPr>
              <a:t>20. yüzyılın ortalarından itibaren gelişen kayıt teknolojileri, radyo yayıncılığı ve küresel müzik şirketleri, müziği sanatsal bir üretim alanından çok, pazarlanabilir bir ürün haline getirmiştir. Bu dönüşüm, günümüzde dijital platformlar aracılığıyla daha da derinleşmiştir. Artık müzik, sanatçıdan çok şirketlerin ekonomik çıkarları doğrultusunda şekillenmektedir.</a:t>
            </a:r>
          </a:p>
        </p:txBody>
      </p:sp>
      <p:sp>
        <p:nvSpPr>
          <p:cNvPr name="TextBox 8" id="8"/>
          <p:cNvSpPr txBox="true"/>
          <p:nvPr/>
        </p:nvSpPr>
        <p:spPr>
          <a:xfrm rot="0">
            <a:off x="255570" y="3467735"/>
            <a:ext cx="10057739" cy="1675765"/>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1. Müzik Ürüne Dönüşmesi</a:t>
            </a:r>
            <a:r>
              <a:rPr lang="en-US" sz="1899">
                <a:solidFill>
                  <a:srgbClr val="323232"/>
                </a:solidFill>
                <a:latin typeface="Poppins"/>
                <a:ea typeface="Poppins"/>
                <a:cs typeface="Poppins"/>
                <a:sym typeface="Poppins"/>
              </a:rPr>
              <a:t> Günümüzde bir şarkı, duygusal ya da kültürel anlamından çok tüketilebilirliği üzerinden değerlendirilir. Şirketler ve yapımcılar, “dinleyiciyi yakalayan ilk 10 saniye” formülünü temel alır; bu da şarkıların kısa, hızlı tempolu ve basit yapıda olmasına yol açar. Bu yaklaşımda müzik artık bir “sanat eseri” değil, tıklanma ve dinlenme sayısı üzerinden ölçülen bir metadır. </a:t>
            </a:r>
          </a:p>
        </p:txBody>
      </p:sp>
      <p:sp>
        <p:nvSpPr>
          <p:cNvPr name="TextBox 9" id="9"/>
          <p:cNvSpPr txBox="true"/>
          <p:nvPr/>
        </p:nvSpPr>
        <p:spPr>
          <a:xfrm rot="0">
            <a:off x="255570" y="5482309"/>
            <a:ext cx="10057739" cy="1675765"/>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2. Piyasa Mantığı Sanatı Şekillendirmesi </a:t>
            </a:r>
            <a:r>
              <a:rPr lang="en-US" sz="1899">
                <a:solidFill>
                  <a:srgbClr val="323232"/>
                </a:solidFill>
                <a:latin typeface="Poppins"/>
                <a:ea typeface="Poppins"/>
                <a:cs typeface="Poppins"/>
                <a:sym typeface="Poppins"/>
              </a:rPr>
              <a:t>Büyük plak şirketleri (örneğin Universal, Sony, Warner) müzik piyasasının önemli kısmını kontrol eder. Sanatçıların özgün denemeleri, “ticari risk” olarak görülür. Bu nedenle genellikle denenmiş, kâr getirdiği kanıtlanmış tarzlar tercih edilir. Sonuçta “yenilik” değil, “tekrar” ödüllendirilir. Bu da endüstriyi giderek tek sesli hale getirir. </a:t>
            </a:r>
          </a:p>
        </p:txBody>
      </p:sp>
      <p:sp>
        <p:nvSpPr>
          <p:cNvPr name="TextBox 10" id="10"/>
          <p:cNvSpPr txBox="true"/>
          <p:nvPr/>
        </p:nvSpPr>
        <p:spPr>
          <a:xfrm rot="0">
            <a:off x="255570" y="7610088"/>
            <a:ext cx="10057739" cy="2009140"/>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3. Algoritmalar ve Kâr Maksimizasyonu </a:t>
            </a:r>
            <a:r>
              <a:rPr lang="en-US" sz="1899">
                <a:solidFill>
                  <a:srgbClr val="323232"/>
                </a:solidFill>
                <a:latin typeface="Poppins"/>
                <a:ea typeface="Poppins"/>
                <a:cs typeface="Poppins"/>
                <a:sym typeface="Poppins"/>
              </a:rPr>
              <a:t>Dijital müzik platformları, kârlarını abonelik sayısı ve dinlenme süresi üzerinden hesaplar. Bu yüzden algoritmalar, dinleyiciyi mümkün olduğunca uzun süre platformda tutacak içerikleri öne çıkarır. Bu durum, benzer türde, kolay tüketilen şarkıların ön plana çıkmasına neden olur. Böylece müzik çeşitliliği azalır, azınlık türleri veya deneysel işler algoritmaların görünmez katmanlarında kaybolur.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grpSp>
        <p:nvGrpSpPr>
          <p:cNvPr name="Group 3" id="3"/>
          <p:cNvGrpSpPr/>
          <p:nvPr/>
        </p:nvGrpSpPr>
        <p:grpSpPr>
          <a:xfrm rot="0">
            <a:off x="546511" y="519010"/>
            <a:ext cx="7169443" cy="3129435"/>
            <a:chOff x="0" y="0"/>
            <a:chExt cx="1099658" cy="479997"/>
          </a:xfrm>
        </p:grpSpPr>
        <p:sp>
          <p:nvSpPr>
            <p:cNvPr name="Freeform 4" id="4"/>
            <p:cNvSpPr/>
            <p:nvPr/>
          </p:nvSpPr>
          <p:spPr>
            <a:xfrm flipH="false" flipV="false" rot="0">
              <a:off x="0" y="0"/>
              <a:ext cx="1099658" cy="479997"/>
            </a:xfrm>
            <a:custGeom>
              <a:avLst/>
              <a:gdLst/>
              <a:ahLst/>
              <a:cxnLst/>
              <a:rect r="r" b="b" t="t" l="l"/>
              <a:pathLst>
                <a:path h="479997" w="1099658">
                  <a:moveTo>
                    <a:pt x="0" y="0"/>
                  </a:moveTo>
                  <a:lnTo>
                    <a:pt x="1099658" y="0"/>
                  </a:lnTo>
                  <a:lnTo>
                    <a:pt x="1099658" y="479997"/>
                  </a:lnTo>
                  <a:lnTo>
                    <a:pt x="0" y="479997"/>
                  </a:lnTo>
                  <a:close/>
                </a:path>
              </a:pathLst>
            </a:custGeom>
            <a:blipFill>
              <a:blip r:embed="rId3"/>
              <a:stretch>
                <a:fillRect l="0" t="0" r="0" b="-52779"/>
              </a:stretch>
            </a:blipFill>
            <a:ln w="200025" cap="sq">
              <a:solidFill>
                <a:srgbClr val="FFFFFF"/>
              </a:solidFill>
              <a:prstDash val="solid"/>
              <a:miter/>
            </a:ln>
          </p:spPr>
        </p:sp>
      </p:grpSp>
      <p:grpSp>
        <p:nvGrpSpPr>
          <p:cNvPr name="Group 5" id="5"/>
          <p:cNvGrpSpPr/>
          <p:nvPr/>
        </p:nvGrpSpPr>
        <p:grpSpPr>
          <a:xfrm rot="0">
            <a:off x="1028700" y="4212252"/>
            <a:ext cx="6481454" cy="2318985"/>
            <a:chOff x="0" y="0"/>
            <a:chExt cx="994134" cy="355689"/>
          </a:xfrm>
        </p:grpSpPr>
        <p:sp>
          <p:nvSpPr>
            <p:cNvPr name="Freeform 6" id="6"/>
            <p:cNvSpPr/>
            <p:nvPr/>
          </p:nvSpPr>
          <p:spPr>
            <a:xfrm flipH="false" flipV="false" rot="0">
              <a:off x="0" y="0"/>
              <a:ext cx="994134" cy="355689"/>
            </a:xfrm>
            <a:custGeom>
              <a:avLst/>
              <a:gdLst/>
              <a:ahLst/>
              <a:cxnLst/>
              <a:rect r="r" b="b" t="t" l="l"/>
              <a:pathLst>
                <a:path h="355689" w="994134">
                  <a:moveTo>
                    <a:pt x="0" y="0"/>
                  </a:moveTo>
                  <a:lnTo>
                    <a:pt x="994134" y="0"/>
                  </a:lnTo>
                  <a:lnTo>
                    <a:pt x="994134" y="355689"/>
                  </a:lnTo>
                  <a:lnTo>
                    <a:pt x="0" y="355689"/>
                  </a:lnTo>
                  <a:close/>
                </a:path>
              </a:pathLst>
            </a:custGeom>
            <a:blipFill>
              <a:blip r:embed="rId4"/>
              <a:stretch>
                <a:fillRect l="0" t="-43165" r="0" b="-43165"/>
              </a:stretch>
            </a:blipFill>
            <a:ln w="200025" cap="sq">
              <a:solidFill>
                <a:srgbClr val="FFFFFF"/>
              </a:solidFill>
              <a:prstDash val="solid"/>
              <a:miter/>
            </a:ln>
          </p:spPr>
        </p:sp>
      </p:grpSp>
      <p:sp>
        <p:nvSpPr>
          <p:cNvPr name="Freeform 7" id="7"/>
          <p:cNvSpPr/>
          <p:nvPr/>
        </p:nvSpPr>
        <p:spPr>
          <a:xfrm flipH="false" flipV="false" rot="-10800000">
            <a:off x="12069400" y="-1693575"/>
            <a:ext cx="7315200" cy="3777303"/>
          </a:xfrm>
          <a:custGeom>
            <a:avLst/>
            <a:gdLst/>
            <a:ahLst/>
            <a:cxnLst/>
            <a:rect r="r" b="b" t="t" l="l"/>
            <a:pathLst>
              <a:path h="3777303" w="7315200">
                <a:moveTo>
                  <a:pt x="0" y="0"/>
                </a:moveTo>
                <a:lnTo>
                  <a:pt x="7315200" y="0"/>
                </a:lnTo>
                <a:lnTo>
                  <a:pt x="7315200" y="3777303"/>
                </a:lnTo>
                <a:lnTo>
                  <a:pt x="0" y="377730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7995030" y="407963"/>
            <a:ext cx="10057739" cy="1675765"/>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4. Sanatçının Özgünlüğü ile Şirket Çıkarı Arasındaki Çatışması </a:t>
            </a:r>
            <a:r>
              <a:rPr lang="en-US" sz="1899">
                <a:solidFill>
                  <a:srgbClr val="323232"/>
                </a:solidFill>
                <a:latin typeface="Poppins"/>
                <a:ea typeface="Poppins"/>
                <a:cs typeface="Poppins"/>
                <a:sym typeface="Poppins"/>
              </a:rPr>
              <a:t>Pek çok sanatçı, ilk dönemlerinde özgün tarzını korurken, popülerlik kazandıkça şirket baskısıyla daha geniş kitlelere hitap eden, “formüle edilmiş” müzikler üretmeye başlar. Bu da bir tür sanatsal kimlik erozyonu yaratır. Sanatçılar, kariyerlerini sürdürebilmek için özgünlükten ödün verir, pazarlanabilir imajlar oluşturur.</a:t>
            </a:r>
          </a:p>
        </p:txBody>
      </p:sp>
      <p:sp>
        <p:nvSpPr>
          <p:cNvPr name="TextBox 9" id="9"/>
          <p:cNvSpPr txBox="true"/>
          <p:nvPr/>
        </p:nvSpPr>
        <p:spPr>
          <a:xfrm rot="0">
            <a:off x="7995030" y="2536487"/>
            <a:ext cx="10057739" cy="2009140"/>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5. Reklam ve Marka İşbirliklerinin Etkisi </a:t>
            </a:r>
            <a:r>
              <a:rPr lang="en-US" sz="1899">
                <a:solidFill>
                  <a:srgbClr val="323232"/>
                </a:solidFill>
                <a:latin typeface="Poppins"/>
                <a:ea typeface="Poppins"/>
                <a:cs typeface="Poppins"/>
                <a:sym typeface="Poppins"/>
              </a:rPr>
              <a:t>Müzik artık sadece bir dinleme deneyimi değil; marka stratejisinin bir parçası haline gelmiştir. Sanatçılar, şarkılarını markalarla veya sosyal medya kampanyalarıyla eş zamanlı çıkarır. Bu durum, şarkının sanatsal niyetinden çok, ticari uyumluluğunu ön plana çıkarır. “Müzik video”ları bile çoğu zaman ürün yerleştirmelerle doludur; sanat ve reklam arasındaki çizgi bulanıklaşmıştır.</a:t>
            </a:r>
          </a:p>
        </p:txBody>
      </p:sp>
      <p:sp>
        <p:nvSpPr>
          <p:cNvPr name="TextBox 10" id="10"/>
          <p:cNvSpPr txBox="true"/>
          <p:nvPr/>
        </p:nvSpPr>
        <p:spPr>
          <a:xfrm rot="0">
            <a:off x="7995030" y="5002827"/>
            <a:ext cx="10057739" cy="1342390"/>
          </a:xfrm>
          <a:prstGeom prst="rect">
            <a:avLst/>
          </a:prstGeom>
        </p:spPr>
        <p:txBody>
          <a:bodyPr anchor="t" rtlCol="false" tIns="0" lIns="0" bIns="0" rIns="0">
            <a:spAutoFit/>
          </a:bodyPr>
          <a:lstStyle/>
          <a:p>
            <a:pPr algn="just">
              <a:lnSpc>
                <a:spcPts val="2659"/>
              </a:lnSpc>
            </a:pPr>
            <a:r>
              <a:rPr lang="en-US" sz="1899" b="true">
                <a:solidFill>
                  <a:srgbClr val="323232"/>
                </a:solidFill>
                <a:latin typeface="Poppins Bold"/>
                <a:ea typeface="Poppins Bold"/>
                <a:cs typeface="Poppins Bold"/>
                <a:sym typeface="Poppins Bold"/>
              </a:rPr>
              <a:t>6. Hızlı Tüketim Kültürünün Müzikteki Yansıması </a:t>
            </a:r>
            <a:r>
              <a:rPr lang="en-US" sz="1899">
                <a:solidFill>
                  <a:srgbClr val="323232"/>
                </a:solidFill>
                <a:latin typeface="Poppins"/>
                <a:ea typeface="Poppins"/>
                <a:cs typeface="Poppins"/>
                <a:sym typeface="Poppins"/>
              </a:rPr>
              <a:t>Şirketler, şarkıların hızlı tüketim döngüsüne uyum sağlamasını ister. Ortalama bir pop şarkısının ömrü artık birkaç haftadır; bu da sanatçıların sürekli üretim baskısı altında kalmasına yol açar. Kalıcı eserler yerine, trend odaklı, geçici popülerlik peşinde koşulan bir sistem oluşmuştur.</a:t>
            </a:r>
          </a:p>
        </p:txBody>
      </p:sp>
      <p:sp>
        <p:nvSpPr>
          <p:cNvPr name="TextBox 11" id="11"/>
          <p:cNvSpPr txBox="true"/>
          <p:nvPr/>
        </p:nvSpPr>
        <p:spPr>
          <a:xfrm rot="0">
            <a:off x="865971" y="6912237"/>
            <a:ext cx="2312683" cy="1120723"/>
          </a:xfrm>
          <a:prstGeom prst="rect">
            <a:avLst/>
          </a:prstGeom>
        </p:spPr>
        <p:txBody>
          <a:bodyPr anchor="t" rtlCol="false" tIns="0" lIns="0" bIns="0" rIns="0">
            <a:spAutoFit/>
          </a:bodyPr>
          <a:lstStyle/>
          <a:p>
            <a:pPr algn="l">
              <a:lnSpc>
                <a:spcPts val="9102"/>
              </a:lnSpc>
            </a:pPr>
            <a:r>
              <a:rPr lang="en-US" sz="6502">
                <a:solidFill>
                  <a:srgbClr val="323232"/>
                </a:solidFill>
                <a:latin typeface="Anton"/>
                <a:ea typeface="Anton"/>
                <a:cs typeface="Anton"/>
                <a:sym typeface="Anton"/>
              </a:rPr>
              <a:t>Sonuç</a:t>
            </a:r>
          </a:p>
        </p:txBody>
      </p:sp>
      <p:sp>
        <p:nvSpPr>
          <p:cNvPr name="TextBox 12" id="12"/>
          <p:cNvSpPr txBox="true"/>
          <p:nvPr/>
        </p:nvSpPr>
        <p:spPr>
          <a:xfrm rot="0">
            <a:off x="865971" y="8283259"/>
            <a:ext cx="16393329" cy="1489710"/>
          </a:xfrm>
          <a:prstGeom prst="rect">
            <a:avLst/>
          </a:prstGeom>
        </p:spPr>
        <p:txBody>
          <a:bodyPr anchor="t" rtlCol="false" tIns="0" lIns="0" bIns="0" rIns="0">
            <a:spAutoFit/>
          </a:bodyPr>
          <a:lstStyle/>
          <a:p>
            <a:pPr algn="just" marL="453388" indent="-226694" lvl="1">
              <a:lnSpc>
                <a:spcPts val="2939"/>
              </a:lnSpc>
              <a:buFont typeface="Arial"/>
              <a:buChar char="•"/>
            </a:pPr>
            <a:r>
              <a:rPr lang="en-US" sz="2099">
                <a:solidFill>
                  <a:srgbClr val="323232"/>
                </a:solidFill>
                <a:latin typeface="Poppins"/>
                <a:ea typeface="Poppins"/>
                <a:cs typeface="Poppins"/>
                <a:sym typeface="Poppins"/>
              </a:rPr>
              <a:t>Ticarileşme, müziği bir duygusal ifade biçimi olmaktan çıkarıp bir ekonomik ürün haline getirmiştir. Artık başarı sanatsal değerle değil, istatistiksel verilerle ölçülmektedir: kaç dinlenme aldı, kaç kere paylaşıldı, hangi listede yer aldı. Bu koşullarda sanatçılar, kendi iç seslerini değil, piyasanın sesini dinlemek zorunda kalıyor. Müzik endüstrisi bu nedenle yaratıcılıktan çok stratejiyle, sanattan çok pazarlamayla yönetilir hale gelmiştir.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sp>
        <p:nvSpPr>
          <p:cNvPr name="Freeform 3" id="3"/>
          <p:cNvSpPr/>
          <p:nvPr/>
        </p:nvSpPr>
        <p:spPr>
          <a:xfrm flipH="false" flipV="false" rot="5400000">
            <a:off x="-3657600" y="474074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8637361" y="62336"/>
            <a:ext cx="7267802" cy="1932729"/>
            <a:chOff x="0" y="0"/>
            <a:chExt cx="1114745" cy="296444"/>
          </a:xfrm>
        </p:grpSpPr>
        <p:sp>
          <p:nvSpPr>
            <p:cNvPr name="Freeform 5" id="5"/>
            <p:cNvSpPr/>
            <p:nvPr/>
          </p:nvSpPr>
          <p:spPr>
            <a:xfrm flipH="false" flipV="false" rot="0">
              <a:off x="0" y="0"/>
              <a:ext cx="1114745" cy="296444"/>
            </a:xfrm>
            <a:custGeom>
              <a:avLst/>
              <a:gdLst/>
              <a:ahLst/>
              <a:cxnLst/>
              <a:rect r="r" b="b" t="t" l="l"/>
              <a:pathLst>
                <a:path h="296444" w="1114745">
                  <a:moveTo>
                    <a:pt x="0" y="0"/>
                  </a:moveTo>
                  <a:lnTo>
                    <a:pt x="1114745" y="0"/>
                  </a:lnTo>
                  <a:lnTo>
                    <a:pt x="1114745" y="296444"/>
                  </a:lnTo>
                  <a:lnTo>
                    <a:pt x="0" y="296444"/>
                  </a:lnTo>
                  <a:close/>
                </a:path>
              </a:pathLst>
            </a:custGeom>
            <a:blipFill>
              <a:blip r:embed="rId5"/>
              <a:stretch>
                <a:fillRect l="0" t="-55760" r="0" b="-55760"/>
              </a:stretch>
            </a:blipFill>
            <a:ln w="200025" cap="sq">
              <a:solidFill>
                <a:srgbClr val="FFFFFF"/>
              </a:solidFill>
              <a:prstDash val="solid"/>
              <a:miter/>
            </a:ln>
          </p:spPr>
        </p:sp>
      </p:grpSp>
      <p:grpSp>
        <p:nvGrpSpPr>
          <p:cNvPr name="Group 6" id="6"/>
          <p:cNvGrpSpPr/>
          <p:nvPr/>
        </p:nvGrpSpPr>
        <p:grpSpPr>
          <a:xfrm rot="0">
            <a:off x="15082845" y="4278651"/>
            <a:ext cx="2892117" cy="5568821"/>
            <a:chOff x="0" y="0"/>
            <a:chExt cx="443597" cy="854153"/>
          </a:xfrm>
        </p:grpSpPr>
        <p:sp>
          <p:nvSpPr>
            <p:cNvPr name="Freeform 7" id="7"/>
            <p:cNvSpPr/>
            <p:nvPr/>
          </p:nvSpPr>
          <p:spPr>
            <a:xfrm flipH="false" flipV="false" rot="0">
              <a:off x="0" y="0"/>
              <a:ext cx="443597" cy="854153"/>
            </a:xfrm>
            <a:custGeom>
              <a:avLst/>
              <a:gdLst/>
              <a:ahLst/>
              <a:cxnLst/>
              <a:rect r="r" b="b" t="t" l="l"/>
              <a:pathLst>
                <a:path h="854153" w="443597">
                  <a:moveTo>
                    <a:pt x="0" y="0"/>
                  </a:moveTo>
                  <a:lnTo>
                    <a:pt x="443597" y="0"/>
                  </a:lnTo>
                  <a:lnTo>
                    <a:pt x="443597" y="854153"/>
                  </a:lnTo>
                  <a:lnTo>
                    <a:pt x="0" y="854153"/>
                  </a:lnTo>
                  <a:close/>
                </a:path>
              </a:pathLst>
            </a:custGeom>
            <a:blipFill>
              <a:blip r:embed="rId6"/>
              <a:stretch>
                <a:fillRect l="-14183" t="0" r="-14183" b="0"/>
              </a:stretch>
            </a:blipFill>
            <a:ln w="200025" cap="sq">
              <a:solidFill>
                <a:srgbClr val="FFFFFF"/>
              </a:solidFill>
              <a:prstDash val="solid"/>
              <a:miter/>
            </a:ln>
          </p:spPr>
        </p:sp>
      </p:grpSp>
      <p:sp>
        <p:nvSpPr>
          <p:cNvPr name="TextBox 8" id="8"/>
          <p:cNvSpPr txBox="true"/>
          <p:nvPr/>
        </p:nvSpPr>
        <p:spPr>
          <a:xfrm rot="0">
            <a:off x="125646" y="170864"/>
            <a:ext cx="8394631" cy="1124468"/>
          </a:xfrm>
          <a:prstGeom prst="rect">
            <a:avLst/>
          </a:prstGeom>
        </p:spPr>
        <p:txBody>
          <a:bodyPr anchor="t" rtlCol="false" tIns="0" lIns="0" bIns="0" rIns="0">
            <a:spAutoFit/>
          </a:bodyPr>
          <a:lstStyle/>
          <a:p>
            <a:pPr algn="l">
              <a:lnSpc>
                <a:spcPts val="8818"/>
              </a:lnSpc>
            </a:pPr>
            <a:r>
              <a:rPr lang="en-US" sz="7602">
                <a:solidFill>
                  <a:srgbClr val="323232"/>
                </a:solidFill>
                <a:latin typeface="Anton"/>
                <a:ea typeface="Anton"/>
                <a:cs typeface="Anton"/>
                <a:sym typeface="Anton"/>
              </a:rPr>
              <a:t>Müzik ve Teknoloji</a:t>
            </a:r>
          </a:p>
        </p:txBody>
      </p:sp>
      <p:sp>
        <p:nvSpPr>
          <p:cNvPr name="TextBox 9" id="9"/>
          <p:cNvSpPr txBox="true"/>
          <p:nvPr/>
        </p:nvSpPr>
        <p:spPr>
          <a:xfrm rot="0">
            <a:off x="231056" y="1397074"/>
            <a:ext cx="8289221" cy="537844"/>
          </a:xfrm>
          <a:prstGeom prst="rect">
            <a:avLst/>
          </a:prstGeom>
        </p:spPr>
        <p:txBody>
          <a:bodyPr anchor="t" rtlCol="false" tIns="0" lIns="0" bIns="0" rIns="0">
            <a:spAutoFit/>
          </a:bodyPr>
          <a:lstStyle/>
          <a:p>
            <a:pPr algn="l">
              <a:lnSpc>
                <a:spcPts val="4480"/>
              </a:lnSpc>
            </a:pPr>
            <a:r>
              <a:rPr lang="en-US" sz="3200">
                <a:solidFill>
                  <a:srgbClr val="323232"/>
                </a:solidFill>
                <a:latin typeface="Anton"/>
                <a:ea typeface="Anton"/>
                <a:cs typeface="Anton"/>
                <a:sym typeface="Anton"/>
              </a:rPr>
              <a:t>1. Teknolojinin Etkisi ve Prodüksiyon Standartları</a:t>
            </a:r>
          </a:p>
        </p:txBody>
      </p:sp>
      <p:sp>
        <p:nvSpPr>
          <p:cNvPr name="TextBox 10" id="10"/>
          <p:cNvSpPr txBox="true"/>
          <p:nvPr/>
        </p:nvSpPr>
        <p:spPr>
          <a:xfrm rot="0">
            <a:off x="0" y="2132351"/>
            <a:ext cx="14845437" cy="388302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323232"/>
                </a:solidFill>
                <a:latin typeface="Poppins"/>
                <a:ea typeface="Poppins"/>
                <a:cs typeface="Poppins"/>
                <a:sym typeface="Poppins"/>
              </a:rPr>
              <a:t>Standart Ses Düzeyi (Loudness War - Gürültü Savaşları): Şarkıların daha yüksek ve daha sıkıştırılmış ses düzeylerinde yayınlanması eğilimi, dinamik aralığı (en yüksek ve en düşük ses seviyeleri arasındaki fark) azaltmıştır. Bu, müziğin enerjisini ve duygusal derinliğini kaybetmesine, dolayısıyla tüm şarkıların benzer bir "gürültü" seviyesinde algılanmasına yol açabilir. </a:t>
            </a:r>
          </a:p>
          <a:p>
            <a:pPr algn="just">
              <a:lnSpc>
                <a:spcPts val="2799"/>
              </a:lnSpc>
            </a:pPr>
          </a:p>
          <a:p>
            <a:pPr algn="just" marL="431799" indent="-215899" lvl="1">
              <a:lnSpc>
                <a:spcPts val="2799"/>
              </a:lnSpc>
              <a:buFont typeface="Arial"/>
              <a:buChar char="•"/>
            </a:pPr>
            <a:r>
              <a:rPr lang="en-US" sz="1999">
                <a:solidFill>
                  <a:srgbClr val="323232"/>
                </a:solidFill>
                <a:latin typeface="Poppins"/>
                <a:ea typeface="Poppins"/>
                <a:cs typeface="Poppins"/>
                <a:sym typeface="Poppins"/>
              </a:rPr>
              <a:t>Kullanılan Yazılımlar ve Ses Kütüphaneleri: Müzik prodüksiyon yazılımlarının ve hazır ses/loop kütüphanelerinin yaygınlaşması, özellikle genç prodüktörler için müzik yapımını kolaylaştırmış olsa da, herkesin aynı araçları ve sesleri kullanması, eserler arasında işitsel bir benzerliğe neden olabilir. </a:t>
            </a:r>
          </a:p>
          <a:p>
            <a:pPr algn="just">
              <a:lnSpc>
                <a:spcPts val="2799"/>
              </a:lnSpc>
            </a:pPr>
          </a:p>
          <a:p>
            <a:pPr algn="just" marL="431799" indent="-215899" lvl="1">
              <a:lnSpc>
                <a:spcPts val="2799"/>
              </a:lnSpc>
              <a:buFont typeface="Arial"/>
              <a:buChar char="•"/>
            </a:pPr>
            <a:r>
              <a:rPr lang="en-US" sz="1999">
                <a:solidFill>
                  <a:srgbClr val="323232"/>
                </a:solidFill>
                <a:latin typeface="Poppins"/>
                <a:ea typeface="Poppins"/>
                <a:cs typeface="Poppins"/>
                <a:sym typeface="Poppins"/>
              </a:rPr>
              <a:t>Otomize Edilmiş Düzeltmeler: Vokal düzeltme araçlarının (Auto-Tune gibi) yoğun kullanımı, insan sesindeki doğal kusurları ve benzersizlikleri ortadan kaldırarak, vokal performansların da birbirine benzemesine katkıda bulunabilir. </a:t>
            </a:r>
          </a:p>
        </p:txBody>
      </p:sp>
      <p:sp>
        <p:nvSpPr>
          <p:cNvPr name="TextBox 11" id="11"/>
          <p:cNvSpPr txBox="true"/>
          <p:nvPr/>
        </p:nvSpPr>
        <p:spPr>
          <a:xfrm rot="0">
            <a:off x="231056" y="6249627"/>
            <a:ext cx="8289221" cy="537844"/>
          </a:xfrm>
          <a:prstGeom prst="rect">
            <a:avLst/>
          </a:prstGeom>
        </p:spPr>
        <p:txBody>
          <a:bodyPr anchor="t" rtlCol="false" tIns="0" lIns="0" bIns="0" rIns="0">
            <a:spAutoFit/>
          </a:bodyPr>
          <a:lstStyle/>
          <a:p>
            <a:pPr algn="l">
              <a:lnSpc>
                <a:spcPts val="4480"/>
              </a:lnSpc>
            </a:pPr>
            <a:r>
              <a:rPr lang="en-US" sz="3200">
                <a:solidFill>
                  <a:srgbClr val="323232"/>
                </a:solidFill>
                <a:latin typeface="Anton"/>
                <a:ea typeface="Anton"/>
                <a:cs typeface="Anton"/>
                <a:sym typeface="Anton"/>
              </a:rPr>
              <a:t>2. Müzikal Yapı ve Formda Benzerlik</a:t>
            </a:r>
          </a:p>
        </p:txBody>
      </p:sp>
      <p:sp>
        <p:nvSpPr>
          <p:cNvPr name="TextBox 12" id="12"/>
          <p:cNvSpPr txBox="true"/>
          <p:nvPr/>
        </p:nvSpPr>
        <p:spPr>
          <a:xfrm rot="0">
            <a:off x="0" y="7021722"/>
            <a:ext cx="14845437" cy="2825750"/>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323232"/>
                </a:solidFill>
                <a:latin typeface="Poppins"/>
                <a:ea typeface="Poppins"/>
                <a:cs typeface="Poppins"/>
                <a:sym typeface="Poppins"/>
              </a:rPr>
              <a:t>Basit Akor Dizilimleri: Popüler müzikte genellikle birkaç basit akor dizisinin (örneğin, dört akorluk pop dizisi) tekrar tekrar kullanılması, armonik çeşitliliğin azalmasına ve çok sayıda şarkının "aynı tınlamasına" yol açabilir. </a:t>
            </a:r>
          </a:p>
          <a:p>
            <a:pPr algn="just">
              <a:lnSpc>
                <a:spcPts val="2799"/>
              </a:lnSpc>
            </a:pPr>
          </a:p>
          <a:p>
            <a:pPr algn="just" marL="431799" indent="-215899" lvl="1">
              <a:lnSpc>
                <a:spcPts val="2799"/>
              </a:lnSpc>
              <a:buFont typeface="Arial"/>
              <a:buChar char="•"/>
            </a:pPr>
            <a:r>
              <a:rPr lang="en-US" sz="1999">
                <a:solidFill>
                  <a:srgbClr val="323232"/>
                </a:solidFill>
                <a:latin typeface="Poppins"/>
                <a:ea typeface="Poppins"/>
                <a:cs typeface="Poppins"/>
                <a:sym typeface="Poppins"/>
              </a:rPr>
              <a:t>Benzer Tempo ve Ritimler: Özellikle dans ve pop türlerinde belirli bir tempo aralığının (örneğin, 120-130 BPM civarı) ve 4/4 zaman işaretinin baskın olması, ritmik ve tempoyla ilgili çeşitliliği sınırlayabilir. </a:t>
            </a:r>
          </a:p>
          <a:p>
            <a:pPr algn="just">
              <a:lnSpc>
                <a:spcPts val="2799"/>
              </a:lnSpc>
            </a:pPr>
          </a:p>
          <a:p>
            <a:pPr algn="just" marL="431799" indent="-215899" lvl="1">
              <a:lnSpc>
                <a:spcPts val="2799"/>
              </a:lnSpc>
              <a:buFont typeface="Arial"/>
              <a:buChar char="•"/>
            </a:pPr>
            <a:r>
              <a:rPr lang="en-US" sz="1999">
                <a:solidFill>
                  <a:srgbClr val="323232"/>
                </a:solidFill>
                <a:latin typeface="Poppins"/>
                <a:ea typeface="Poppins"/>
                <a:cs typeface="Poppins"/>
                <a:sym typeface="Poppins"/>
              </a:rPr>
              <a:t>Standart Şarkı Yapıları: Çoğu popüler şarkının giriş-verse-nakarat-versenakarat-köprü-nakarat-çıkış gibi tahmin edilebilir bir formata uyması, sürprizleri ve deneyselliği azaltır.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4000500" y="-4000500"/>
            <a:ext cx="10287000" cy="18288000"/>
          </a:xfrm>
          <a:custGeom>
            <a:avLst/>
            <a:gdLst/>
            <a:ahLst/>
            <a:cxnLst/>
            <a:rect r="r" b="b" t="t" l="l"/>
            <a:pathLst>
              <a:path h="18288000" w="10287000">
                <a:moveTo>
                  <a:pt x="0" y="18288000"/>
                </a:moveTo>
                <a:lnTo>
                  <a:pt x="0" y="0"/>
                </a:lnTo>
                <a:lnTo>
                  <a:pt x="10287000" y="0"/>
                </a:lnTo>
                <a:lnTo>
                  <a:pt x="10287000" y="18288000"/>
                </a:lnTo>
                <a:lnTo>
                  <a:pt x="0" y="18288000"/>
                </a:lnTo>
                <a:close/>
              </a:path>
            </a:pathLst>
          </a:custGeom>
          <a:blipFill>
            <a:blip r:embed="rId2"/>
            <a:stretch>
              <a:fillRect l="-16666" t="0" r="-16666" b="0"/>
            </a:stretch>
          </a:blipFill>
        </p:spPr>
      </p:sp>
      <p:sp>
        <p:nvSpPr>
          <p:cNvPr name="Freeform 3" id="3"/>
          <p:cNvSpPr/>
          <p:nvPr/>
        </p:nvSpPr>
        <p:spPr>
          <a:xfrm flipH="false" flipV="false" rot="-5400000">
            <a:off x="14630400" y="3002818"/>
            <a:ext cx="7315200" cy="3777303"/>
          </a:xfrm>
          <a:custGeom>
            <a:avLst/>
            <a:gdLst/>
            <a:ahLst/>
            <a:cxnLst/>
            <a:rect r="r" b="b" t="t" l="l"/>
            <a:pathLst>
              <a:path h="3777303" w="7315200">
                <a:moveTo>
                  <a:pt x="0" y="0"/>
                </a:moveTo>
                <a:lnTo>
                  <a:pt x="7315200" y="0"/>
                </a:lnTo>
                <a:lnTo>
                  <a:pt x="7315200" y="3777304"/>
                </a:lnTo>
                <a:lnTo>
                  <a:pt x="0" y="377730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9989133" y="6472265"/>
            <a:ext cx="7737759" cy="3617585"/>
            <a:chOff x="0" y="0"/>
            <a:chExt cx="1186827" cy="554870"/>
          </a:xfrm>
        </p:grpSpPr>
        <p:sp>
          <p:nvSpPr>
            <p:cNvPr name="Freeform 5" id="5"/>
            <p:cNvSpPr/>
            <p:nvPr/>
          </p:nvSpPr>
          <p:spPr>
            <a:xfrm flipH="false" flipV="false" rot="0">
              <a:off x="0" y="0"/>
              <a:ext cx="1186827" cy="554870"/>
            </a:xfrm>
            <a:custGeom>
              <a:avLst/>
              <a:gdLst/>
              <a:ahLst/>
              <a:cxnLst/>
              <a:rect r="r" b="b" t="t" l="l"/>
              <a:pathLst>
                <a:path h="554870" w="1186827">
                  <a:moveTo>
                    <a:pt x="0" y="0"/>
                  </a:moveTo>
                  <a:lnTo>
                    <a:pt x="1186827" y="0"/>
                  </a:lnTo>
                  <a:lnTo>
                    <a:pt x="1186827" y="554870"/>
                  </a:lnTo>
                  <a:lnTo>
                    <a:pt x="0" y="554870"/>
                  </a:lnTo>
                  <a:close/>
                </a:path>
              </a:pathLst>
            </a:custGeom>
            <a:blipFill>
              <a:blip r:embed="rId5"/>
              <a:stretch>
                <a:fillRect l="0" t="-42639" r="0" b="0"/>
              </a:stretch>
            </a:blipFill>
            <a:ln w="200025" cap="sq">
              <a:solidFill>
                <a:srgbClr val="FFFFFF"/>
              </a:solidFill>
              <a:prstDash val="solid"/>
              <a:miter/>
            </a:ln>
          </p:spPr>
        </p:sp>
      </p:grpSp>
      <p:sp>
        <p:nvSpPr>
          <p:cNvPr name="TextBox 6" id="6"/>
          <p:cNvSpPr txBox="true"/>
          <p:nvPr/>
        </p:nvSpPr>
        <p:spPr>
          <a:xfrm rot="0">
            <a:off x="191765" y="490856"/>
            <a:ext cx="8289221" cy="537844"/>
          </a:xfrm>
          <a:prstGeom prst="rect">
            <a:avLst/>
          </a:prstGeom>
        </p:spPr>
        <p:txBody>
          <a:bodyPr anchor="t" rtlCol="false" tIns="0" lIns="0" bIns="0" rIns="0">
            <a:spAutoFit/>
          </a:bodyPr>
          <a:lstStyle/>
          <a:p>
            <a:pPr algn="l">
              <a:lnSpc>
                <a:spcPts val="4480"/>
              </a:lnSpc>
            </a:pPr>
            <a:r>
              <a:rPr lang="en-US" sz="3200">
                <a:solidFill>
                  <a:srgbClr val="323232"/>
                </a:solidFill>
                <a:latin typeface="Anton"/>
                <a:ea typeface="Anton"/>
                <a:cs typeface="Anton"/>
                <a:sym typeface="Anton"/>
              </a:rPr>
              <a:t>3. Küreselleşme ve Algoritmaların Rolü</a:t>
            </a:r>
          </a:p>
        </p:txBody>
      </p:sp>
      <p:sp>
        <p:nvSpPr>
          <p:cNvPr name="TextBox 7" id="7"/>
          <p:cNvSpPr txBox="true"/>
          <p:nvPr/>
        </p:nvSpPr>
        <p:spPr>
          <a:xfrm rot="0">
            <a:off x="191765" y="1176720"/>
            <a:ext cx="14845437" cy="409003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323232"/>
                </a:solidFill>
                <a:latin typeface="Poppins"/>
                <a:ea typeface="Poppins"/>
                <a:cs typeface="Poppins"/>
                <a:sym typeface="Poppins"/>
              </a:rPr>
              <a:t>Algoritmaların Yönlendirmesi: Müzik akışı (streaming) platformlarındaki algoritmalar, dinleyicilere genellikle daha önce dinlediklerine benzer müzikleri önerme eğilimindedir. Bu durum, dinleyiciyi konfor alanının dışına çıkmaktan alıkoyabilir ve popüler olanın daha da popülerleşmesini sağlayarak çeşitliliğe ulaşımı zorlaştırabilir. </a:t>
            </a:r>
          </a:p>
          <a:p>
            <a:pPr algn="just">
              <a:lnSpc>
                <a:spcPts val="2940"/>
              </a:lnSpc>
            </a:pPr>
          </a:p>
          <a:p>
            <a:pPr algn="just" marL="453390" indent="-226695" lvl="1">
              <a:lnSpc>
                <a:spcPts val="2940"/>
              </a:lnSpc>
              <a:buFont typeface="Arial"/>
              <a:buChar char="•"/>
            </a:pPr>
            <a:r>
              <a:rPr lang="en-US" sz="2100">
                <a:solidFill>
                  <a:srgbClr val="323232"/>
                </a:solidFill>
                <a:latin typeface="Poppins"/>
                <a:ea typeface="Poppins"/>
                <a:cs typeface="Poppins"/>
                <a:sym typeface="Poppins"/>
              </a:rPr>
              <a:t>"Hit" Odaklı Üretim: Plak şirketleri ve sanatçılar, algoritmaların ve çalma listelerinin (playlist) gereksinimlerini karşılayacak, yani hızlıca dikkat çekecek ve nakarata hızla girecek şarkılar üretmeye odaklanabilir. Bu, deneysel veya daha uzun, karmaşık yapılı eserlerin üretimini azaltabilir. </a:t>
            </a:r>
          </a:p>
          <a:p>
            <a:pPr algn="just">
              <a:lnSpc>
                <a:spcPts val="2940"/>
              </a:lnSpc>
            </a:pPr>
          </a:p>
          <a:p>
            <a:pPr algn="just" marL="453390" indent="-226695" lvl="1">
              <a:lnSpc>
                <a:spcPts val="2940"/>
              </a:lnSpc>
              <a:buFont typeface="Arial"/>
              <a:buChar char="•"/>
            </a:pPr>
            <a:r>
              <a:rPr lang="en-US" sz="2100">
                <a:solidFill>
                  <a:srgbClr val="323232"/>
                </a:solidFill>
                <a:latin typeface="Poppins"/>
                <a:ea typeface="Poppins"/>
                <a:cs typeface="Poppins"/>
                <a:sym typeface="Poppins"/>
              </a:rPr>
              <a:t>Küresel Pazarlama: Müziğin küresel pazara hitap etme zorunluluğu, yerel ve kültürel öğelerin, evrensel kabul görecek daha "güvenli" ve uluslararası standartlara uygun seslere feda edilmesine neden olabilir.</a:t>
            </a:r>
          </a:p>
        </p:txBody>
      </p:sp>
      <p:sp>
        <p:nvSpPr>
          <p:cNvPr name="TextBox 8" id="8"/>
          <p:cNvSpPr txBox="true"/>
          <p:nvPr/>
        </p:nvSpPr>
        <p:spPr>
          <a:xfrm rot="0">
            <a:off x="326536" y="5776305"/>
            <a:ext cx="1662309" cy="695960"/>
          </a:xfrm>
          <a:prstGeom prst="rect">
            <a:avLst/>
          </a:prstGeom>
        </p:spPr>
        <p:txBody>
          <a:bodyPr anchor="t" rtlCol="false" tIns="0" lIns="0" bIns="0" rIns="0">
            <a:spAutoFit/>
          </a:bodyPr>
          <a:lstStyle/>
          <a:p>
            <a:pPr algn="l">
              <a:lnSpc>
                <a:spcPts val="5740"/>
              </a:lnSpc>
            </a:pPr>
            <a:r>
              <a:rPr lang="en-US" sz="4100">
                <a:solidFill>
                  <a:srgbClr val="323232"/>
                </a:solidFill>
                <a:latin typeface="Anton"/>
                <a:ea typeface="Anton"/>
                <a:cs typeface="Anton"/>
                <a:sym typeface="Anton"/>
              </a:rPr>
              <a:t>Özetle</a:t>
            </a:r>
          </a:p>
        </p:txBody>
      </p:sp>
      <p:sp>
        <p:nvSpPr>
          <p:cNvPr name="TextBox 9" id="9"/>
          <p:cNvSpPr txBox="true"/>
          <p:nvPr/>
        </p:nvSpPr>
        <p:spPr>
          <a:xfrm rot="0">
            <a:off x="191765" y="6615140"/>
            <a:ext cx="9444924" cy="2482850"/>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323232"/>
                </a:solidFill>
                <a:latin typeface="Poppins"/>
                <a:ea typeface="Poppins"/>
                <a:cs typeface="Poppins"/>
                <a:sym typeface="Poppins"/>
              </a:rPr>
              <a:t>Günümüz müziğindeki tekdüzeleşme eleştirileri, genellikle teknolojik standartlaşma, armonik ve ritmik basitlik ve piyasa/algoritma baskıları gibi faktörlerin birleşimiyle açıklanır. Ancak, bu tartışmalar popüler müziğin geneline yönelik olsa da, yeraltı (underground) ve bağımsız müzik sahnelerinde hala büyük bir çeşitlilik ve deneysellik olduğunu belirtmek de önemlidir. Tekdüzeleşme, çoğunlukla ana akım popüler müzik endüstrisinin ticari kaygılarıyla ilişkilendirilen bir olgudur.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DAG2iCSXcBU</dc:identifier>
  <dcterms:modified xsi:type="dcterms:W3CDTF">2011-08-01T06:04:30Z</dcterms:modified>
  <cp:revision>1</cp:revision>
  <dc:title>MÜZİĞİN TEKDÜZELEŞMESİ: SANAT MI, ENDÜSTRİ Mİ?</dc:title>
</cp:coreProperties>
</file>

<file path=docProps/thumbnail.jpeg>
</file>